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345" r:id="rId2"/>
    <p:sldId id="348" r:id="rId3"/>
    <p:sldId id="349" r:id="rId4"/>
    <p:sldId id="347" r:id="rId5"/>
    <p:sldId id="346" r:id="rId6"/>
    <p:sldId id="351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50" r:id="rId18"/>
    <p:sldId id="352" r:id="rId19"/>
    <p:sldId id="355" r:id="rId20"/>
    <p:sldId id="356" r:id="rId21"/>
    <p:sldId id="353" r:id="rId22"/>
    <p:sldId id="354" r:id="rId23"/>
    <p:sldId id="357" r:id="rId24"/>
    <p:sldId id="358" r:id="rId25"/>
    <p:sldId id="360" r:id="rId26"/>
    <p:sldId id="361" r:id="rId27"/>
    <p:sldId id="362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배달의민족 주아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4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16FD6-ECBC-A1AA-41E4-BF88A04F5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D1604-454C-2815-B902-4162A80EF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A67EE-56CB-27ED-6941-5388958D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5BD5C-E16B-6019-DF31-77FA9AA2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0A84D-E1AE-0109-14D8-80980234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3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CC5E-C8A6-AB86-C36B-3B4A8A4C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C40BD0-5444-178E-C862-4F674C7A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C5533-470D-46A9-38D0-8880ED83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20652-0BFD-0B30-EE8A-4B7108E1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D57D2-E452-2C90-6BF8-C1CD45C8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1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EE1E8D-DB5F-3070-91B2-15B2D70B2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E0930-23A2-BD0D-213D-0803CAD7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96E0B-ED12-AEA4-5705-A113C95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3C5CE-4972-10B3-0268-34A985AD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96727-BCCA-BCB0-55CF-E74AEC86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7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1279C-733A-C622-3541-8F35F66A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9F894-881D-9244-10AE-E0DF97A7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AE3DD-E5EF-4BF2-3959-E529EA81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972F9-F3B2-D540-CF30-8831026A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8CFC2-E592-3B8E-B2A7-ED3A02A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0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9720-D849-59BA-31EE-95525DD5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5E9E3-4DA6-254B-A360-2824D2B1B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0EA54-FD7C-9267-E72B-FF0A209E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6CF1A-70AF-82EB-76B3-A70DEB3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16651-97E2-F66D-E31B-B8E0F190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68368-35BB-ECF9-7F08-BC998EBB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FD7B7-048B-69EF-8967-7D9C526AA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035713-DF28-0784-A525-0F571B0E5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CFF21-AFCA-3397-EA08-5B3D73B2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9AD3B-8DD7-ABF8-3458-BD716DE1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F1343-ABD4-5DC2-33D0-57FAC58A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8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F160-08F2-616B-B1D4-9A8F8A29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84BBF-D1CA-2228-BB11-B9075B969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37FAF3-0B29-4E3E-0BA3-94F95215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0B3A4A-C5C7-7625-0060-6187CE36F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20FF8D-0900-5B7C-BDC3-59E039917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53F1C-80E0-B61B-B705-C6047AC8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02F740-8B21-7C16-F063-DAF1C9AB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33FF20-F906-BCCC-41BD-A2194D8E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3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2E80-4D8D-C49B-E001-DEB2F8D1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4938C4-F3E0-7575-D2B3-8B94F4EE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2A710-5801-3A77-15D1-270B2647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95364-4FA7-1694-BC27-6639F0BC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3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54A790-BA4F-9C7B-C96E-EF2F4960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72C8D6-B5FA-AF62-3242-CA9EBB5E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EA568-9297-7FE5-E23F-89DDD2A9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041AA-9779-B50B-0C57-6A4BC407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CF70C-A78B-65D5-8357-1F456E25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9A988-2A89-D158-3FBC-4E819B0AC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42A8A-18B5-470C-3C29-4BA1C4F7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5E552-56FE-C3F6-8D15-D6940042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E182F7-50FA-C869-8553-B7D5DC8B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6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CE924-695A-9026-8089-9CFCFC45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540717-2142-3AAB-A38E-D8C9D0239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D7CD1-9501-E818-BC32-3290E26C1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00DA0C-D107-C9C2-82B7-1C15695C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62FBC-0A97-ABCB-248B-6D92C0BD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83502-16AD-96F4-2273-8940BF1A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C214FB-E24B-E7A6-19A5-7323C866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7C407B-887F-8272-4FEB-8DFAF9233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EEBB9-841D-60C1-529C-F01EEC9F0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DDED9-FBAE-4D67-81E9-CD4BA79ADAC7}" type="datetimeFigureOut">
              <a:rPr lang="ko-KR" altLang="en-US" smtClean="0"/>
              <a:t>2023-06-13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D5A05-B583-C3EB-EE76-94396372A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DD2E5-B4E9-D321-601A-404143FA1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e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e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eg"/><Relationship Id="rId7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30.png"/><Relationship Id="rId5" Type="http://schemas.openxmlformats.org/officeDocument/2006/relationships/image" Target="../media/image23.jpe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10" Type="http://schemas.openxmlformats.org/officeDocument/2006/relationships/image" Target="../media/image1.png"/><Relationship Id="rId4" Type="http://schemas.openxmlformats.org/officeDocument/2006/relationships/image" Target="../media/image23.jpe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1.png"/><Relationship Id="rId5" Type="http://schemas.openxmlformats.org/officeDocument/2006/relationships/image" Target="../media/image17.png"/><Relationship Id="rId10" Type="http://schemas.openxmlformats.org/officeDocument/2006/relationships/image" Target="../media/image21.jpe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879F9-1698-3CFC-B768-75BFA0183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F188BA-7FA3-0572-4B0E-A801345AF2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898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8000" y="425341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배달의민족 주아"/>
                <a:ea typeface="배달의민족 주아"/>
              </a:rPr>
              <a:t>등장인물 </a:t>
            </a:r>
            <a:r>
              <a:rPr lang="en-US" altLang="ko-KR" sz="4000">
                <a:latin typeface="배달의민족 주아"/>
                <a:ea typeface="배달의민족 주아"/>
              </a:rPr>
              <a:t>sample </a:t>
            </a:r>
            <a:r>
              <a:rPr lang="ko-KR" altLang="en-US" sz="4000">
                <a:latin typeface="배달의민족 주아"/>
                <a:ea typeface="배달의민족 주아"/>
              </a:rPr>
              <a:t>생성</a:t>
            </a:r>
          </a:p>
        </p:txBody>
      </p:sp>
      <p:pic>
        <p:nvPicPr>
          <p:cNvPr id="2060" name="Picture 12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97710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2" name="Picture 14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112897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4" name="Picture 16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228084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6" name="Picture 18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43271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8" name="Picture 20" descr="The Truth about Text-to-Image AI Art: Our Experience with Mid Journey and  Stable Diffusion - Chandler Nguyen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27321" y="5039427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0" name="Picture 22" descr="루피 예찬론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709575" y="5039428"/>
            <a:ext cx="1840323" cy="1519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12209" y="4990724"/>
            <a:ext cx="1617347" cy="161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2" name="Picture 24" descr="드래곤 볼 신장판 - 토리야마 아키라 - 웹툰 - 레진코믹스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208266" y="4990724"/>
            <a:ext cx="1530197" cy="161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4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5400000">
            <a:off x="2346745" y="4461999"/>
            <a:ext cx="463979" cy="463979"/>
          </a:xfrm>
          <a:prstGeom prst="rect">
            <a:avLst/>
          </a:prstGeom>
          <a:noFill/>
        </p:spPr>
      </p:pic>
      <p:pic>
        <p:nvPicPr>
          <p:cNvPr id="9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5400000">
            <a:off x="4397746" y="4461998"/>
            <a:ext cx="463979" cy="463979"/>
          </a:xfrm>
          <a:prstGeom prst="rect">
            <a:avLst/>
          </a:prstGeom>
          <a:noFill/>
        </p:spPr>
      </p:pic>
      <p:pic>
        <p:nvPicPr>
          <p:cNvPr id="10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5400000">
            <a:off x="6552413" y="4458754"/>
            <a:ext cx="463979" cy="463979"/>
          </a:xfrm>
          <a:prstGeom prst="rect">
            <a:avLst/>
          </a:prstGeom>
          <a:noFill/>
        </p:spPr>
      </p:pic>
      <p:pic>
        <p:nvPicPr>
          <p:cNvPr id="11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5400000">
            <a:off x="8741376" y="4458753"/>
            <a:ext cx="463979" cy="463979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3581006" y="1552316"/>
            <a:ext cx="5942813" cy="795473"/>
            <a:chOff x="3159760" y="1854995"/>
            <a:chExt cx="5942813" cy="795473"/>
          </a:xfrm>
        </p:grpSpPr>
        <p:pic>
          <p:nvPicPr>
            <p:cNvPr id="2076" name="Picture 28" descr="태그 아이콘 에 Sympletts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3159760" y="1854995"/>
              <a:ext cx="795473" cy="795473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4002253" y="1975197"/>
              <a:ext cx="510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주아"/>
                  <a:ea typeface="배달의민족 주아"/>
                </a:rPr>
                <a:t>: </a:t>
              </a:r>
              <a:r>
                <a:rPr lang="ko-KR" altLang="en-US" sz="2000">
                  <a:latin typeface="배달의민족 주아"/>
                  <a:ea typeface="배달의민족 주아"/>
                </a:rPr>
                <a:t>성별</a:t>
              </a:r>
              <a:r>
                <a:rPr lang="en-US" altLang="ko-KR" sz="2000">
                  <a:latin typeface="배달의민족 주아"/>
                  <a:ea typeface="배달의민족 주아"/>
                </a:rPr>
                <a:t>, </a:t>
              </a:r>
              <a:r>
                <a:rPr lang="ko-KR" altLang="en-US" sz="2000">
                  <a:latin typeface="배달의민족 주아"/>
                  <a:ea typeface="배달의민족 주아"/>
                </a:rPr>
                <a:t>머리카락 색</a:t>
              </a:r>
              <a:r>
                <a:rPr lang="en-US" altLang="ko-KR" sz="2000">
                  <a:latin typeface="배달의민족 주아"/>
                  <a:ea typeface="배달의민족 주아"/>
                </a:rPr>
                <a:t>, </a:t>
              </a:r>
              <a:r>
                <a:rPr lang="ko-KR" altLang="en-US" sz="2000">
                  <a:latin typeface="배달의민족 주아"/>
                  <a:ea typeface="배달의민족 주아"/>
                </a:rPr>
                <a:t>눈동자 색 </a:t>
              </a:r>
              <a:r>
                <a:rPr lang="en-US" altLang="ko-KR" sz="2000">
                  <a:latin typeface="배달의민족 주아"/>
                  <a:ea typeface="배달의민족 주아"/>
                </a:rPr>
                <a:t>etc.</a:t>
              </a:r>
              <a:endParaRPr lang="ko-KR" altLang="en-US" sz="2000">
                <a:latin typeface="배달의민족 주아"/>
                <a:ea typeface="배달의민족 주아"/>
              </a:endParaRPr>
            </a:p>
          </p:txBody>
        </p:sp>
      </p:grpSp>
      <p:pic>
        <p:nvPicPr>
          <p:cNvPr id="14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5400000">
            <a:off x="5459676" y="2411662"/>
            <a:ext cx="703688" cy="703688"/>
          </a:xfrm>
          <a:prstGeom prst="rect">
            <a:avLst/>
          </a:prstGeom>
          <a:noFill/>
        </p:spPr>
      </p:pic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8000" y="425341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배달의민족 주아"/>
                <a:ea typeface="배달의민족 주아"/>
              </a:rPr>
              <a:t>등장인물 </a:t>
            </a:r>
            <a:r>
              <a:rPr lang="en-US" altLang="ko-KR" sz="4000">
                <a:latin typeface="배달의민족 주아"/>
                <a:ea typeface="배달의민족 주아"/>
              </a:rPr>
              <a:t>sample </a:t>
            </a:r>
            <a:r>
              <a:rPr lang="ko-KR" altLang="en-US" sz="4000">
                <a:latin typeface="배달의민족 주아"/>
                <a:ea typeface="배달의민족 주아"/>
              </a:rPr>
              <a:t>생성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599801" y="425341"/>
            <a:ext cx="4084199" cy="2310391"/>
            <a:chOff x="1727321" y="1552316"/>
            <a:chExt cx="8011142" cy="5055755"/>
          </a:xfrm>
        </p:grpSpPr>
        <p:pic>
          <p:nvPicPr>
            <p:cNvPr id="2060" name="Picture 12" descr="Ai, 인, 정보, 칩, 기술, cpu 아이콘 에 Artificial Intelligence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997710" y="3186500"/>
              <a:ext cx="1162050" cy="1162050"/>
            </a:xfrm>
            <a:prstGeom prst="rect">
              <a:avLst/>
            </a:prstGeom>
            <a:noFill/>
          </p:spPr>
        </p:pic>
        <p:pic>
          <p:nvPicPr>
            <p:cNvPr id="2062" name="Picture 14" descr="Ai, 인, 정보, 칩, 기술, cpu 아이콘 에 Artificial Intelligence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112897" y="3186500"/>
              <a:ext cx="1162050" cy="1162050"/>
            </a:xfrm>
            <a:prstGeom prst="rect">
              <a:avLst/>
            </a:prstGeom>
            <a:noFill/>
          </p:spPr>
        </p:pic>
        <p:pic>
          <p:nvPicPr>
            <p:cNvPr id="2064" name="Picture 16" descr="Ai, 인, 정보, 칩, 기술, cpu 아이콘 에 Artificial Intelligence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228084" y="3186500"/>
              <a:ext cx="1162050" cy="1162050"/>
            </a:xfrm>
            <a:prstGeom prst="rect">
              <a:avLst/>
            </a:prstGeom>
            <a:noFill/>
          </p:spPr>
        </p:pic>
        <p:pic>
          <p:nvPicPr>
            <p:cNvPr id="2066" name="Picture 18" descr="Ai, 인, 정보, 칩, 기술, cpu 아이콘 에 Artificial Intelligence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343271" y="3186500"/>
              <a:ext cx="1162050" cy="1162050"/>
            </a:xfrm>
            <a:prstGeom prst="rect">
              <a:avLst/>
            </a:prstGeom>
            <a:noFill/>
          </p:spPr>
        </p:pic>
        <p:pic>
          <p:nvPicPr>
            <p:cNvPr id="2068" name="Picture 20" descr="The Truth about Text-to-Image AI Art: Our Experience with Mid Journey and  Stable Diffusion - Chandler Nguyen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727321" y="5039427"/>
              <a:ext cx="1519943" cy="15199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70" name="Picture 22" descr="루피 예찬론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709575" y="5039428"/>
              <a:ext cx="1840323" cy="15199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12209" y="4990724"/>
              <a:ext cx="1617347" cy="16173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72" name="Picture 24" descr="드래곤 볼 신장판 - 토리야마 아키라 - 웹툰 - 레진코믹스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8208266" y="4990724"/>
              <a:ext cx="1530197" cy="16173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74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2346745" y="4461999"/>
              <a:ext cx="463979" cy="463979"/>
            </a:xfrm>
            <a:prstGeom prst="rect">
              <a:avLst/>
            </a:prstGeom>
            <a:noFill/>
          </p:spPr>
        </p:pic>
        <p:pic>
          <p:nvPicPr>
            <p:cNvPr id="9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4397746" y="4461998"/>
              <a:ext cx="463979" cy="463979"/>
            </a:xfrm>
            <a:prstGeom prst="rect">
              <a:avLst/>
            </a:prstGeom>
            <a:noFill/>
          </p:spPr>
        </p:pic>
        <p:pic>
          <p:nvPicPr>
            <p:cNvPr id="10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6552413" y="4458754"/>
              <a:ext cx="463979" cy="463979"/>
            </a:xfrm>
            <a:prstGeom prst="rect">
              <a:avLst/>
            </a:prstGeom>
            <a:noFill/>
          </p:spPr>
        </p:pic>
        <p:pic>
          <p:nvPicPr>
            <p:cNvPr id="11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8741376" y="4458753"/>
              <a:ext cx="463979" cy="463979"/>
            </a:xfrm>
            <a:prstGeom prst="rect">
              <a:avLst/>
            </a:prstGeom>
            <a:noFill/>
          </p:spPr>
        </p:pic>
        <p:grpSp>
          <p:nvGrpSpPr>
            <p:cNvPr id="13" name="그룹 12"/>
            <p:cNvGrpSpPr/>
            <p:nvPr/>
          </p:nvGrpSpPr>
          <p:grpSpPr>
            <a:xfrm>
              <a:off x="3581006" y="1552316"/>
              <a:ext cx="5942813" cy="795473"/>
              <a:chOff x="3159760" y="1854995"/>
              <a:chExt cx="5942813" cy="795473"/>
            </a:xfrm>
          </p:grpSpPr>
          <p:pic>
            <p:nvPicPr>
              <p:cNvPr id="2076" name="Picture 28" descr="태그 아이콘 에 Sympletts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3159760" y="1854995"/>
                <a:ext cx="795473" cy="795473"/>
              </a:xfrm>
              <a:prstGeom prst="rect">
                <a:avLst/>
              </a:prstGeom>
              <a:noFill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002253" y="1975197"/>
                <a:ext cx="51003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latin typeface="+mj-lt"/>
                  </a:rPr>
                  <a:t>: </a:t>
                </a:r>
                <a:r>
                  <a:rPr lang="ko-KR" altLang="en-US" sz="1400">
                    <a:latin typeface="+mj-lt"/>
                  </a:rPr>
                  <a:t>성별</a:t>
                </a:r>
                <a:r>
                  <a:rPr lang="en-US" altLang="ko-KR" sz="1400">
                    <a:latin typeface="+mj-lt"/>
                  </a:rPr>
                  <a:t>, </a:t>
                </a:r>
                <a:r>
                  <a:rPr lang="ko-KR" altLang="en-US" sz="1400">
                    <a:latin typeface="+mj-lt"/>
                  </a:rPr>
                  <a:t>머리카락 색</a:t>
                </a:r>
                <a:r>
                  <a:rPr lang="en-US" altLang="ko-KR" sz="1400">
                    <a:latin typeface="+mj-lt"/>
                  </a:rPr>
                  <a:t>, </a:t>
                </a:r>
                <a:r>
                  <a:rPr lang="ko-KR" altLang="en-US" sz="1400">
                    <a:latin typeface="+mj-lt"/>
                  </a:rPr>
                  <a:t>눈동자 색 </a:t>
                </a:r>
                <a:r>
                  <a:rPr lang="en-US" altLang="ko-KR" sz="1400">
                    <a:latin typeface="+mj-lt"/>
                  </a:rPr>
                  <a:t>etc.</a:t>
                </a:r>
                <a:endParaRPr lang="ko-KR" altLang="en-US" sz="1400">
                  <a:latin typeface="+mj-lt"/>
                </a:endParaRPr>
              </a:p>
            </p:txBody>
          </p:sp>
        </p:grpSp>
        <p:pic>
          <p:nvPicPr>
            <p:cNvPr id="14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5459676" y="2411662"/>
              <a:ext cx="703688" cy="703688"/>
            </a:xfrm>
            <a:prstGeom prst="rect">
              <a:avLst/>
            </a:prstGeom>
            <a:noFill/>
          </p:spPr>
        </p:pic>
      </p:grpSp>
      <p:sp>
        <p:nvSpPr>
          <p:cNvPr id="4" name="TextBox 3"/>
          <p:cNvSpPr txBox="1"/>
          <p:nvPr/>
        </p:nvSpPr>
        <p:spPr>
          <a:xfrm>
            <a:off x="945986" y="4152821"/>
            <a:ext cx="598424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배달의민족 주아"/>
                <a:ea typeface="배달의민족 주아"/>
              </a:rPr>
              <a:t>Q. </a:t>
            </a:r>
            <a:r>
              <a:rPr lang="ko-KR" altLang="en-US">
                <a:latin typeface="배달의민족 주아"/>
                <a:ea typeface="배달의민족 주아"/>
              </a:rPr>
              <a:t>언제까지 </a:t>
            </a:r>
            <a:r>
              <a:rPr lang="en-US" altLang="ko-KR">
                <a:latin typeface="배달의민족 주아"/>
                <a:ea typeface="배달의민족 주아"/>
              </a:rPr>
              <a:t>sample</a:t>
            </a:r>
            <a:r>
              <a:rPr lang="ko-KR" altLang="en-US">
                <a:latin typeface="배달의민족 주아"/>
                <a:ea typeface="배달의민족 주아"/>
              </a:rPr>
              <a:t>을 뽑나요</a:t>
            </a:r>
            <a:r>
              <a:rPr lang="en-US" altLang="ko-KR">
                <a:latin typeface="배달의민족 주아"/>
                <a:ea typeface="배달의민족 주아"/>
              </a:rPr>
              <a:t>?</a:t>
            </a:r>
          </a:p>
          <a:p>
            <a:pPr lvl="0">
              <a:defRPr/>
            </a:pPr>
            <a:endParaRPr lang="en-US" altLang="ko-KR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en-US" altLang="ko-KR">
                <a:latin typeface="배달의민족 주아"/>
                <a:ea typeface="배달의민족 주아"/>
              </a:rPr>
              <a:t>-   </a:t>
            </a:r>
            <a:r>
              <a:rPr lang="ko-KR" altLang="en-US">
                <a:latin typeface="배달의민족 주아"/>
                <a:ea typeface="배달의민족 주아"/>
              </a:rPr>
              <a:t>그림 생성에 걸리는 시간은 총 </a:t>
            </a:r>
            <a:r>
              <a:rPr lang="en-US" altLang="ko-KR">
                <a:latin typeface="배달의민족 주아"/>
                <a:ea typeface="배달의민족 주아"/>
              </a:rPr>
              <a:t>30</a:t>
            </a:r>
            <a:r>
              <a:rPr lang="ko-KR" altLang="en-US">
                <a:latin typeface="배달의민족 주아"/>
                <a:ea typeface="배달의민족 주아"/>
              </a:rPr>
              <a:t>초 정도로 외주를 맡겼을 때보다 매우 짧은 시간</a:t>
            </a:r>
            <a:r>
              <a:rPr lang="en-US" altLang="ko-KR">
                <a:latin typeface="배달의민족 주아"/>
                <a:ea typeface="배달의민족 주아"/>
              </a:rPr>
              <a:t>.</a:t>
            </a:r>
          </a:p>
          <a:p>
            <a:pPr lvl="0">
              <a:defRPr/>
            </a:pPr>
            <a:endParaRPr lang="en-US" altLang="ko-KR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en-US" altLang="ko-KR" sz="2400" u="sng">
                <a:latin typeface="배달의민족 주아"/>
                <a:ea typeface="배달의민족 주아"/>
              </a:rPr>
              <a:t>A. </a:t>
            </a:r>
            <a:r>
              <a:rPr lang="ko-KR" altLang="en-US" sz="2400" u="sng">
                <a:latin typeface="배달의민족 주아"/>
                <a:ea typeface="배달의민족 주아"/>
              </a:rPr>
              <a:t>만족할 때까지 뽑는다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5986" y="1765861"/>
            <a:ext cx="62351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배달의민족 주아"/>
                <a:ea typeface="배달의민족 주아"/>
              </a:rPr>
              <a:t>Q. </a:t>
            </a:r>
            <a:r>
              <a:rPr lang="ko-KR" altLang="en-US">
                <a:latin typeface="배달의민족 주아"/>
                <a:ea typeface="배달의민족 주아"/>
              </a:rPr>
              <a:t>다양한 작화를 고려할 수 있나요</a:t>
            </a:r>
            <a:r>
              <a:rPr lang="en-US" altLang="ko-KR">
                <a:latin typeface="배달의민족 주아"/>
                <a:ea typeface="배달의민족 주아"/>
              </a:rPr>
              <a:t>?</a:t>
            </a:r>
          </a:p>
          <a:p>
            <a:pPr lvl="0">
              <a:defRPr/>
            </a:pPr>
            <a:endParaRPr lang="en-US" altLang="ko-KR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en-US" altLang="ko-KR" sz="2400" u="sng">
                <a:latin typeface="배달의민족 주아"/>
                <a:ea typeface="배달의민족 주아"/>
              </a:rPr>
              <a:t>A. </a:t>
            </a:r>
            <a:r>
              <a:rPr lang="ko-KR" altLang="en-US" sz="2400">
                <a:latin typeface="배달의민족 주아"/>
                <a:ea typeface="배달의민족 주아"/>
              </a:rPr>
              <a:t>다양한 작화를 고려하여 각각 </a:t>
            </a:r>
            <a:r>
              <a:rPr lang="en-US" altLang="ko-KR" sz="2400">
                <a:latin typeface="배달의민족 주아"/>
                <a:ea typeface="배달의민족 주아"/>
              </a:rPr>
              <a:t>2</a:t>
            </a:r>
            <a:r>
              <a:rPr lang="ko-KR" altLang="en-US" sz="2400">
                <a:latin typeface="배달의민족 주아"/>
                <a:ea typeface="배달의민족 주아"/>
              </a:rPr>
              <a:t>개씩</a:t>
            </a:r>
            <a:r>
              <a:rPr lang="en-US" altLang="ko-KR" sz="2400">
                <a:latin typeface="배달의민족 주아"/>
                <a:ea typeface="배달의민족 주아"/>
              </a:rPr>
              <a:t>, </a:t>
            </a:r>
            <a:br>
              <a:rPr lang="en-US" altLang="ko-KR" sz="2400">
                <a:latin typeface="배달의민족 주아"/>
                <a:ea typeface="배달의민족 주아"/>
              </a:rPr>
            </a:br>
            <a:r>
              <a:rPr lang="en-US" altLang="ko-KR" sz="2400">
                <a:latin typeface="배달의민족 주아"/>
                <a:ea typeface="배달의민족 주아"/>
              </a:rPr>
              <a:t>anime style , mid-journey style</a:t>
            </a:r>
            <a:r>
              <a:rPr lang="ko-KR" altLang="en-US" sz="2400">
                <a:latin typeface="배달의민족 주아"/>
                <a:ea typeface="배달의민족 주아"/>
              </a:rPr>
              <a:t>의 </a:t>
            </a:r>
            <a:r>
              <a:rPr lang="en-US" altLang="ko-KR" sz="2400">
                <a:latin typeface="배달의민족 주아"/>
                <a:ea typeface="배달의민족 주아"/>
              </a:rPr>
              <a:t>model</a:t>
            </a:r>
            <a:r>
              <a:rPr lang="ko-KR" altLang="en-US" sz="2400">
                <a:latin typeface="배달의민족 주아"/>
                <a:ea typeface="배달의민족 주아"/>
              </a:rPr>
              <a:t>을 사용</a:t>
            </a:r>
          </a:p>
          <a:p>
            <a:pPr lvl="0">
              <a:defRPr/>
            </a:pPr>
            <a:endParaRPr lang="ko-KR" altLang="en-US" sz="2400" u="sng">
              <a:latin typeface="배달의민족 주아"/>
              <a:ea typeface="배달의민족 주아"/>
            </a:endParaRPr>
          </a:p>
        </p:txBody>
      </p:sp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8000" y="425341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배달의민족 주아"/>
                <a:ea typeface="배달의민족 주아"/>
              </a:rPr>
              <a:t>등장인물 </a:t>
            </a:r>
            <a:r>
              <a:rPr lang="en-US" altLang="ko-KR" sz="4000">
                <a:latin typeface="배달의민족 주아"/>
                <a:ea typeface="배달의민족 주아"/>
              </a:rPr>
              <a:t>sample </a:t>
            </a:r>
            <a:r>
              <a:rPr lang="ko-KR" altLang="en-US" sz="4000">
                <a:latin typeface="배달의민족 주아"/>
                <a:ea typeface="배달의민족 주아"/>
              </a:rPr>
              <a:t>생성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7599801" y="425341"/>
            <a:ext cx="4084199" cy="2310391"/>
            <a:chOff x="1727321" y="1552316"/>
            <a:chExt cx="8011142" cy="5055755"/>
          </a:xfrm>
        </p:grpSpPr>
        <p:pic>
          <p:nvPicPr>
            <p:cNvPr id="2060" name="Picture 12" descr="Ai, 인, 정보, 칩, 기술, cpu 아이콘 에 Artificial Intelligence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1997710" y="3186500"/>
              <a:ext cx="1162050" cy="1162050"/>
            </a:xfrm>
            <a:prstGeom prst="rect">
              <a:avLst/>
            </a:prstGeom>
            <a:noFill/>
          </p:spPr>
        </p:pic>
        <p:pic>
          <p:nvPicPr>
            <p:cNvPr id="2062" name="Picture 14" descr="Ai, 인, 정보, 칩, 기술, cpu 아이콘 에 Artificial Intelligence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4112897" y="3186500"/>
              <a:ext cx="1162050" cy="1162050"/>
            </a:xfrm>
            <a:prstGeom prst="rect">
              <a:avLst/>
            </a:prstGeom>
            <a:noFill/>
          </p:spPr>
        </p:pic>
        <p:pic>
          <p:nvPicPr>
            <p:cNvPr id="2064" name="Picture 16" descr="Ai, 인, 정보, 칩, 기술, cpu 아이콘 에 Artificial Intelligence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228084" y="3186500"/>
              <a:ext cx="1162050" cy="1162050"/>
            </a:xfrm>
            <a:prstGeom prst="rect">
              <a:avLst/>
            </a:prstGeom>
            <a:noFill/>
          </p:spPr>
        </p:pic>
        <p:pic>
          <p:nvPicPr>
            <p:cNvPr id="2066" name="Picture 18" descr="Ai, 인, 정보, 칩, 기술, cpu 아이콘 에 Artificial Intelligence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8343271" y="3186500"/>
              <a:ext cx="1162050" cy="1162050"/>
            </a:xfrm>
            <a:prstGeom prst="rect">
              <a:avLst/>
            </a:prstGeom>
            <a:noFill/>
          </p:spPr>
        </p:pic>
        <p:pic>
          <p:nvPicPr>
            <p:cNvPr id="2068" name="Picture 20" descr="The Truth about Text-to-Image AI Art: Our Experience with Mid Journey and  Stable Diffusion - Chandler Nguyen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727321" y="5039427"/>
              <a:ext cx="1519943" cy="15199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70" name="Picture 22" descr="루피 예찬론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3709575" y="5039428"/>
              <a:ext cx="1840323" cy="151994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012209" y="4990724"/>
              <a:ext cx="1617347" cy="16173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72" name="Picture 24" descr="드래곤 볼 신장판 - 토리야마 아키라 - 웹툰 - 레진코믹스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8208266" y="4990724"/>
              <a:ext cx="1530197" cy="161734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074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2346745" y="4461999"/>
              <a:ext cx="463979" cy="463979"/>
            </a:xfrm>
            <a:prstGeom prst="rect">
              <a:avLst/>
            </a:prstGeom>
            <a:noFill/>
          </p:spPr>
        </p:pic>
        <p:pic>
          <p:nvPicPr>
            <p:cNvPr id="9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4397746" y="4461998"/>
              <a:ext cx="463979" cy="463979"/>
            </a:xfrm>
            <a:prstGeom prst="rect">
              <a:avLst/>
            </a:prstGeom>
            <a:noFill/>
          </p:spPr>
        </p:pic>
        <p:pic>
          <p:nvPicPr>
            <p:cNvPr id="10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6552413" y="4458754"/>
              <a:ext cx="463979" cy="463979"/>
            </a:xfrm>
            <a:prstGeom prst="rect">
              <a:avLst/>
            </a:prstGeom>
            <a:noFill/>
          </p:spPr>
        </p:pic>
        <p:pic>
          <p:nvPicPr>
            <p:cNvPr id="11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8741376" y="4458753"/>
              <a:ext cx="463979" cy="463979"/>
            </a:xfrm>
            <a:prstGeom prst="rect">
              <a:avLst/>
            </a:prstGeom>
            <a:noFill/>
          </p:spPr>
        </p:pic>
        <p:grpSp>
          <p:nvGrpSpPr>
            <p:cNvPr id="13" name="그룹 12"/>
            <p:cNvGrpSpPr/>
            <p:nvPr/>
          </p:nvGrpSpPr>
          <p:grpSpPr>
            <a:xfrm>
              <a:off x="3581006" y="1552316"/>
              <a:ext cx="5942813" cy="795473"/>
              <a:chOff x="3159760" y="1854995"/>
              <a:chExt cx="5942813" cy="795473"/>
            </a:xfrm>
          </p:grpSpPr>
          <p:pic>
            <p:nvPicPr>
              <p:cNvPr id="2076" name="Picture 28" descr="태그 아이콘 에 Sympletts"/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/>
              <a:stretch>
                <a:fillRect/>
              </a:stretch>
            </p:blipFill>
            <p:spPr>
              <a:xfrm>
                <a:off x="3159760" y="1854995"/>
                <a:ext cx="795473" cy="795473"/>
              </a:xfrm>
              <a:prstGeom prst="rect">
                <a:avLst/>
              </a:prstGeom>
              <a:noFill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002253" y="1975197"/>
                <a:ext cx="51003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latin typeface="+mj-lt"/>
                  </a:rPr>
                  <a:t>: </a:t>
                </a:r>
                <a:r>
                  <a:rPr lang="ko-KR" altLang="en-US" sz="1400">
                    <a:latin typeface="+mj-lt"/>
                  </a:rPr>
                  <a:t>성별</a:t>
                </a:r>
                <a:r>
                  <a:rPr lang="en-US" altLang="ko-KR" sz="1400">
                    <a:latin typeface="+mj-lt"/>
                  </a:rPr>
                  <a:t>, </a:t>
                </a:r>
                <a:r>
                  <a:rPr lang="ko-KR" altLang="en-US" sz="1400">
                    <a:latin typeface="+mj-lt"/>
                  </a:rPr>
                  <a:t>머리카락 색</a:t>
                </a:r>
                <a:r>
                  <a:rPr lang="en-US" altLang="ko-KR" sz="1400">
                    <a:latin typeface="+mj-lt"/>
                  </a:rPr>
                  <a:t>, </a:t>
                </a:r>
                <a:r>
                  <a:rPr lang="ko-KR" altLang="en-US" sz="1400">
                    <a:latin typeface="+mj-lt"/>
                  </a:rPr>
                  <a:t>눈동자 색 </a:t>
                </a:r>
                <a:r>
                  <a:rPr lang="en-US" altLang="ko-KR" sz="1400">
                    <a:latin typeface="+mj-lt"/>
                  </a:rPr>
                  <a:t>etc.</a:t>
                </a:r>
                <a:endParaRPr lang="ko-KR" altLang="en-US" sz="1400">
                  <a:latin typeface="+mj-lt"/>
                </a:endParaRPr>
              </a:p>
            </p:txBody>
          </p:sp>
        </p:grpSp>
        <p:pic>
          <p:nvPicPr>
            <p:cNvPr id="14" name="Picture 2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 rot="5400000">
              <a:off x="5459676" y="2411662"/>
              <a:ext cx="703688" cy="703688"/>
            </a:xfrm>
            <a:prstGeom prst="rect">
              <a:avLst/>
            </a:prstGeom>
            <a:noFill/>
          </p:spPr>
        </p:pic>
      </p:grpSp>
      <p:sp>
        <p:nvSpPr>
          <p:cNvPr id="5" name="TextBox 4"/>
          <p:cNvSpPr txBox="1"/>
          <p:nvPr/>
        </p:nvSpPr>
        <p:spPr>
          <a:xfrm>
            <a:off x="811608" y="3197077"/>
            <a:ext cx="8004395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배달의민족 주아"/>
                <a:ea typeface="배달의민족 주아"/>
              </a:rPr>
              <a:t>Q. </a:t>
            </a:r>
            <a:r>
              <a:rPr lang="ko-KR" altLang="en-US">
                <a:latin typeface="배달의민족 주아"/>
                <a:ea typeface="배달의민족 주아"/>
              </a:rPr>
              <a:t>다양한 등장인물 </a:t>
            </a:r>
            <a:r>
              <a:rPr lang="en-US" altLang="ko-KR">
                <a:latin typeface="배달의민족 주아"/>
                <a:ea typeface="배달의민족 주아"/>
              </a:rPr>
              <a:t>sample</a:t>
            </a:r>
            <a:r>
              <a:rPr lang="ko-KR" altLang="en-US">
                <a:latin typeface="배달의민족 주아"/>
                <a:ea typeface="배달의민족 주아"/>
              </a:rPr>
              <a:t>이 나오나요</a:t>
            </a:r>
            <a:r>
              <a:rPr lang="en-US" altLang="ko-KR">
                <a:latin typeface="배달의민족 주아"/>
                <a:ea typeface="배달의민족 주아"/>
              </a:rPr>
              <a:t>?</a:t>
            </a:r>
          </a:p>
          <a:p>
            <a:pPr lvl="0">
              <a:defRPr/>
            </a:pPr>
            <a:endParaRPr lang="en-US" altLang="ko-KR">
              <a:latin typeface="배달의민족 주아"/>
              <a:ea typeface="배달의민족 주아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>
                <a:latin typeface="배달의민족 주아"/>
                <a:ea typeface="배달의민족 주아"/>
              </a:rPr>
              <a:t>Seed</a:t>
            </a:r>
            <a:r>
              <a:rPr lang="ko-KR" altLang="en-US">
                <a:latin typeface="배달의민족 주아"/>
                <a:ea typeface="배달의민족 주아"/>
              </a:rPr>
              <a:t>값에 따라 등장인물의 생김새가 달라지는데 </a:t>
            </a:r>
            <a:br>
              <a:rPr lang="en-US" altLang="ko-KR">
                <a:latin typeface="배달의민족 주아"/>
                <a:ea typeface="배달의민족 주아"/>
              </a:rPr>
            </a:br>
            <a:r>
              <a:rPr lang="en-US" altLang="ko-KR">
                <a:latin typeface="배달의민족 주아"/>
                <a:ea typeface="배달의민족 주아"/>
              </a:rPr>
              <a:t>seed </a:t>
            </a:r>
            <a:r>
              <a:rPr lang="ko-KR" altLang="en-US">
                <a:latin typeface="배달의민족 주아"/>
                <a:ea typeface="배달의민족 주아"/>
              </a:rPr>
              <a:t>값을 </a:t>
            </a:r>
            <a:r>
              <a:rPr lang="en-US" altLang="ko-KR">
                <a:latin typeface="배달의민족 주아"/>
                <a:ea typeface="배달의민족 주아"/>
              </a:rPr>
              <a:t>time</a:t>
            </a:r>
            <a:r>
              <a:rPr lang="ko-KR" altLang="en-US">
                <a:latin typeface="배달의민족 주아"/>
                <a:ea typeface="배달의민족 주아"/>
              </a:rPr>
              <a:t>으로 설정하여 매번 달라지게 할 수 있다</a:t>
            </a:r>
            <a:r>
              <a:rPr lang="en-US" altLang="ko-KR">
                <a:latin typeface="배달의민족 주아"/>
                <a:ea typeface="배달의민족 주아"/>
              </a:rPr>
              <a:t>.</a:t>
            </a:r>
          </a:p>
          <a:p>
            <a:pPr lvl="0">
              <a:defRPr/>
            </a:pPr>
            <a:endParaRPr lang="en-US" altLang="ko-KR">
              <a:latin typeface="배달의민족 주아"/>
              <a:ea typeface="배달의민족 주아"/>
            </a:endParaRPr>
          </a:p>
          <a:p>
            <a:pPr marL="285750" indent="-285750">
              <a:buFontTx/>
              <a:buChar char="-"/>
              <a:defRPr/>
            </a:pPr>
            <a:r>
              <a:rPr lang="ko-KR" altLang="en-US">
                <a:latin typeface="배달의민족 주아"/>
                <a:ea typeface="배달의민족 주아"/>
              </a:rPr>
              <a:t>자체적으로 </a:t>
            </a:r>
            <a:r>
              <a:rPr lang="en-US" altLang="ko-KR">
                <a:latin typeface="배달의민족 주아"/>
                <a:ea typeface="배달의민족 주아"/>
              </a:rPr>
              <a:t>random tag</a:t>
            </a:r>
            <a:r>
              <a:rPr lang="ko-KR" altLang="en-US">
                <a:latin typeface="배달의민족 주아"/>
                <a:ea typeface="배달의민족 주아"/>
              </a:rPr>
              <a:t>를 추가하여 다양성 추구 </a:t>
            </a:r>
          </a:p>
          <a:p>
            <a:pPr lvl="0">
              <a:defRPr/>
            </a:pPr>
            <a:endParaRPr lang="en-US" altLang="ko-KR">
              <a:latin typeface="배달의민족 주아"/>
              <a:ea typeface="배달의민족 주아"/>
            </a:endParaRPr>
          </a:p>
          <a:p>
            <a:pPr lvl="0">
              <a:defRPr/>
            </a:pPr>
            <a:r>
              <a:rPr lang="en-US" altLang="ko-KR" sz="2400" u="sng">
                <a:latin typeface="배달의민족 주아"/>
                <a:ea typeface="배달의민족 주아"/>
              </a:rPr>
              <a:t>A. Seed</a:t>
            </a:r>
            <a:r>
              <a:rPr lang="ko-KR" altLang="en-US" sz="2400" u="sng">
                <a:latin typeface="배달의민족 주아"/>
                <a:ea typeface="배달의민족 주아"/>
              </a:rPr>
              <a:t> 값과 </a:t>
            </a:r>
            <a:r>
              <a:rPr lang="en-US" altLang="ko-KR" sz="2400" u="sng">
                <a:latin typeface="배달의민족 주아"/>
                <a:ea typeface="배달의민족 주아"/>
              </a:rPr>
              <a:t>random tag</a:t>
            </a:r>
            <a:r>
              <a:rPr lang="ko-KR" altLang="en-US" sz="2400" u="sng">
                <a:latin typeface="배달의민족 주아"/>
                <a:ea typeface="배달의민족 주아"/>
              </a:rPr>
              <a:t>로 인해 다양한 </a:t>
            </a:r>
            <a:r>
              <a:rPr lang="en-US" altLang="ko-KR" sz="2400" u="sng">
                <a:latin typeface="배달의민족 주아"/>
                <a:ea typeface="배달의민족 주아"/>
              </a:rPr>
              <a:t>sample</a:t>
            </a:r>
            <a:r>
              <a:rPr lang="ko-KR" altLang="en-US" sz="2400" u="sng">
                <a:latin typeface="배달의민족 주아"/>
                <a:ea typeface="배달의민족 주아"/>
              </a:rPr>
              <a:t>을 뽑을 수 있다</a:t>
            </a:r>
            <a:r>
              <a:rPr lang="en-US" altLang="ko-KR" sz="2400" u="sng">
                <a:latin typeface="배달의민족 주아"/>
                <a:ea typeface="배달의민족 주아"/>
              </a:rPr>
              <a:t>.</a:t>
            </a:r>
          </a:p>
          <a:p>
            <a:pPr lvl="0">
              <a:defRPr/>
            </a:pPr>
            <a:endParaRPr lang="ko-KR" altLang="en-US" sz="2400" u="sng">
              <a:latin typeface="배달의민족 주아"/>
              <a:ea typeface="배달의민족 주아"/>
            </a:endParaRPr>
          </a:p>
        </p:txBody>
      </p:sp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2346745" y="4461999"/>
            <a:ext cx="463979" cy="463979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106" y="4566974"/>
            <a:ext cx="2659440" cy="2464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" y="425341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배달의민족 주아"/>
                <a:ea typeface="배달의민족 주아"/>
              </a:rPr>
              <a:t>등장인물 </a:t>
            </a:r>
            <a:r>
              <a:rPr lang="en-US" altLang="ko-KR" sz="4000">
                <a:latin typeface="배달의민족 주아"/>
                <a:ea typeface="배달의민족 주아"/>
              </a:rPr>
              <a:t>sample </a:t>
            </a:r>
            <a:r>
              <a:rPr lang="ko-KR" altLang="en-US" sz="4000">
                <a:latin typeface="배달의민족 주아"/>
                <a:ea typeface="배달의민족 주아"/>
              </a:rPr>
              <a:t>생성</a:t>
            </a:r>
          </a:p>
        </p:txBody>
      </p:sp>
      <p:pic>
        <p:nvPicPr>
          <p:cNvPr id="2060" name="Picture 12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97710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2" name="Picture 14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12897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4" name="Picture 16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8084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6" name="Picture 18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343271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8" name="Picture 20" descr="The Truth about Text-to-Image AI Art: Our Experience with Mid Journey and  Stable Diffusion - Chandler Nguyen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727321" y="5039427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0" name="Picture 22" descr="루피 예찬론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709575" y="5039428"/>
            <a:ext cx="1840323" cy="1519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12209" y="4990724"/>
            <a:ext cx="1617347" cy="161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2" name="Picture 24" descr="드래곤 볼 신장판 - 토리야마 아키라 - 웹툰 - 레진코믹스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208266" y="4990724"/>
            <a:ext cx="1530197" cy="161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4397746" y="4461998"/>
            <a:ext cx="463979" cy="463979"/>
          </a:xfrm>
          <a:prstGeom prst="rect">
            <a:avLst/>
          </a:prstGeom>
          <a:noFill/>
        </p:spPr>
      </p:pic>
      <p:pic>
        <p:nvPicPr>
          <p:cNvPr id="10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6552413" y="4458754"/>
            <a:ext cx="463979" cy="463979"/>
          </a:xfrm>
          <a:prstGeom prst="rect">
            <a:avLst/>
          </a:prstGeom>
          <a:noFill/>
        </p:spPr>
      </p:pic>
      <p:pic>
        <p:nvPicPr>
          <p:cNvPr id="11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8741376" y="4458753"/>
            <a:ext cx="463979" cy="463979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3581006" y="1552316"/>
            <a:ext cx="5942813" cy="795473"/>
            <a:chOff x="3159760" y="1854995"/>
            <a:chExt cx="5942813" cy="795473"/>
          </a:xfrm>
        </p:grpSpPr>
        <p:pic>
          <p:nvPicPr>
            <p:cNvPr id="2076" name="Picture 28" descr="태그 아이콘 에 Sympletts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3159760" y="1854995"/>
              <a:ext cx="795473" cy="795473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4002253" y="1975197"/>
              <a:ext cx="510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주아"/>
                  <a:ea typeface="배달의민족 주아"/>
                </a:rPr>
                <a:t>: </a:t>
              </a:r>
              <a:r>
                <a:rPr lang="ko-KR" altLang="en-US" sz="2000">
                  <a:latin typeface="배달의민족 주아"/>
                  <a:ea typeface="배달의민족 주아"/>
                </a:rPr>
                <a:t>성별</a:t>
              </a:r>
              <a:r>
                <a:rPr lang="en-US" altLang="ko-KR" sz="2000">
                  <a:latin typeface="배달의민족 주아"/>
                  <a:ea typeface="배달의민족 주아"/>
                </a:rPr>
                <a:t>, </a:t>
              </a:r>
              <a:r>
                <a:rPr lang="ko-KR" altLang="en-US" sz="2000">
                  <a:latin typeface="배달의민족 주아"/>
                  <a:ea typeface="배달의민족 주아"/>
                </a:rPr>
                <a:t>머리카락 색</a:t>
              </a:r>
              <a:r>
                <a:rPr lang="en-US" altLang="ko-KR" sz="2000">
                  <a:latin typeface="배달의민족 주아"/>
                  <a:ea typeface="배달의민족 주아"/>
                </a:rPr>
                <a:t>, </a:t>
              </a:r>
              <a:r>
                <a:rPr lang="ko-KR" altLang="en-US" sz="2000">
                  <a:latin typeface="배달의민족 주아"/>
                  <a:ea typeface="배달의민족 주아"/>
                </a:rPr>
                <a:t>눈동자 색 </a:t>
              </a:r>
              <a:r>
                <a:rPr lang="en-US" altLang="ko-KR" sz="2000">
                  <a:latin typeface="배달의민족 주아"/>
                  <a:ea typeface="배달의민족 주아"/>
                </a:rPr>
                <a:t>etc.</a:t>
              </a:r>
              <a:endParaRPr lang="ko-KR" altLang="en-US" sz="2000">
                <a:latin typeface="배달의민족 주아"/>
                <a:ea typeface="배달의민족 주아"/>
              </a:endParaRPr>
            </a:p>
          </p:txBody>
        </p:sp>
      </p:grpSp>
      <p:pic>
        <p:nvPicPr>
          <p:cNvPr id="14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5459676" y="2411662"/>
            <a:ext cx="703688" cy="703688"/>
          </a:xfrm>
          <a:prstGeom prst="rect">
            <a:avLst/>
          </a:prstGeom>
          <a:noFill/>
        </p:spPr>
      </p:pic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0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0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0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0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0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20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2346745" y="4461999"/>
            <a:ext cx="463979" cy="463979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4106" y="4566974"/>
            <a:ext cx="2659440" cy="2464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00" y="425341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배달의민족 주아"/>
                <a:ea typeface="배달의민족 주아"/>
              </a:rPr>
              <a:t>등장인물 학습</a:t>
            </a:r>
          </a:p>
        </p:txBody>
      </p:sp>
      <p:pic>
        <p:nvPicPr>
          <p:cNvPr id="2060" name="Picture 12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997710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2" name="Picture 14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12897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4" name="Picture 16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28084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6" name="Picture 18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343271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8" name="Picture 20" descr="The Truth about Text-to-Image AI Art: Our Experience with Mid Journey and  Stable Diffusion - Chandler Nguyen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727321" y="5039427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0" name="Picture 22" descr="루피 예찬론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709575" y="5039428"/>
            <a:ext cx="1840323" cy="1519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12209" y="4990724"/>
            <a:ext cx="1617347" cy="161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2" name="Picture 24" descr="드래곤 볼 신장판 - 토리야마 아키라 - 웹툰 - 레진코믹스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208266" y="4990724"/>
            <a:ext cx="1530197" cy="161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4397746" y="4461998"/>
            <a:ext cx="463979" cy="463979"/>
          </a:xfrm>
          <a:prstGeom prst="rect">
            <a:avLst/>
          </a:prstGeom>
          <a:noFill/>
        </p:spPr>
      </p:pic>
      <p:pic>
        <p:nvPicPr>
          <p:cNvPr id="10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6552413" y="4458754"/>
            <a:ext cx="463979" cy="463979"/>
          </a:xfrm>
          <a:prstGeom prst="rect">
            <a:avLst/>
          </a:prstGeom>
          <a:noFill/>
        </p:spPr>
      </p:pic>
      <p:pic>
        <p:nvPicPr>
          <p:cNvPr id="11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8741376" y="4458753"/>
            <a:ext cx="463979" cy="463979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3581006" y="1552316"/>
            <a:ext cx="5942813" cy="795473"/>
            <a:chOff x="3159760" y="1854995"/>
            <a:chExt cx="5942813" cy="795473"/>
          </a:xfrm>
        </p:grpSpPr>
        <p:pic>
          <p:nvPicPr>
            <p:cNvPr id="2076" name="Picture 28" descr="태그 아이콘 에 Sympletts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3159760" y="1854995"/>
              <a:ext cx="795473" cy="795473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4002253" y="1975197"/>
              <a:ext cx="510032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000">
                  <a:latin typeface="배달의민족 주아"/>
                  <a:ea typeface="배달의민족 주아"/>
                </a:rPr>
                <a:t>: </a:t>
              </a:r>
              <a:r>
                <a:rPr lang="ko-KR" altLang="en-US" sz="2000">
                  <a:latin typeface="배달의민족 주아"/>
                  <a:ea typeface="배달의민족 주아"/>
                </a:rPr>
                <a:t>성별</a:t>
              </a:r>
              <a:r>
                <a:rPr lang="en-US" altLang="ko-KR" sz="2000">
                  <a:latin typeface="배달의민족 주아"/>
                  <a:ea typeface="배달의민족 주아"/>
                </a:rPr>
                <a:t>, </a:t>
              </a:r>
              <a:r>
                <a:rPr lang="ko-KR" altLang="en-US" sz="2000">
                  <a:latin typeface="배달의민족 주아"/>
                  <a:ea typeface="배달의민족 주아"/>
                </a:rPr>
                <a:t>머리카락 색</a:t>
              </a:r>
              <a:r>
                <a:rPr lang="en-US" altLang="ko-KR" sz="2000">
                  <a:latin typeface="배달의민족 주아"/>
                  <a:ea typeface="배달의민족 주아"/>
                </a:rPr>
                <a:t>, </a:t>
              </a:r>
              <a:r>
                <a:rPr lang="ko-KR" altLang="en-US" sz="2000">
                  <a:latin typeface="배달의민족 주아"/>
                  <a:ea typeface="배달의민족 주아"/>
                </a:rPr>
                <a:t>눈동자 색 </a:t>
              </a:r>
              <a:r>
                <a:rPr lang="en-US" altLang="ko-KR" sz="2000">
                  <a:latin typeface="배달의민족 주아"/>
                  <a:ea typeface="배달의민족 주아"/>
                </a:rPr>
                <a:t>etc.</a:t>
              </a:r>
              <a:endParaRPr lang="ko-KR" altLang="en-US" sz="2000">
                <a:latin typeface="배달의민족 주아"/>
                <a:ea typeface="배달의민족 주아"/>
              </a:endParaRPr>
            </a:p>
          </p:txBody>
        </p:sp>
      </p:grpSp>
      <p:pic>
        <p:nvPicPr>
          <p:cNvPr id="14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5459676" y="2411662"/>
            <a:ext cx="703688" cy="703688"/>
          </a:xfrm>
          <a:prstGeom prst="rect">
            <a:avLst/>
          </a:prstGeom>
          <a:noFill/>
        </p:spPr>
      </p:pic>
      <p:pic>
        <p:nvPicPr>
          <p:cNvPr id="4098" name="Picture 2" descr="복제 - 무료 파일 및 폴더개 아이콘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3869084" y="2396002"/>
            <a:ext cx="2143125" cy="2143125"/>
          </a:xfrm>
          <a:prstGeom prst="rect">
            <a:avLst/>
          </a:prstGeom>
          <a:noFill/>
        </p:spPr>
      </p:pic>
      <p:pic>
        <p:nvPicPr>
          <p:cNvPr id="2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57249" y="3186500"/>
            <a:ext cx="703688" cy="703688"/>
          </a:xfrm>
          <a:prstGeom prst="rect">
            <a:avLst/>
          </a:prstGeom>
          <a:noFill/>
        </p:spPr>
      </p:pic>
      <p:grpSp>
        <p:nvGrpSpPr>
          <p:cNvPr id="3" name="그룹 2"/>
          <p:cNvGrpSpPr/>
          <p:nvPr/>
        </p:nvGrpSpPr>
        <p:grpSpPr>
          <a:xfrm>
            <a:off x="6842393" y="568410"/>
            <a:ext cx="2143125" cy="2669415"/>
            <a:chOff x="5024437" y="1717359"/>
            <a:chExt cx="2143125" cy="2669415"/>
          </a:xfrm>
        </p:grpSpPr>
        <p:pic>
          <p:nvPicPr>
            <p:cNvPr id="4" name="Picture 20" descr="The Truth about Text-to-Image AI Art: Our Experience with Mid Journey and  Stable Diffusion - Chandler Nguyen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473505" y="2866831"/>
              <a:ext cx="1519943" cy="151994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5" name="Picture 2" descr="캡 - 무료 패션개 아이콘"/>
            <p:cNvPicPr>
              <a:picLocks noChangeAspect="1" noChangeArrowheads="1"/>
            </p:cNvPicPr>
            <p:nvPr/>
          </p:nvPicPr>
          <p:blipFill rotWithShape="1">
            <a:blip r:embed="rId11"/>
            <a:srcRect b="26060"/>
            <a:stretch>
              <a:fillRect/>
            </a:stretch>
          </p:blipFill>
          <p:spPr>
            <a:xfrm>
              <a:off x="5024437" y="1717359"/>
              <a:ext cx="2143125" cy="1584642"/>
            </a:xfrm>
            <a:prstGeom prst="rect">
              <a:avLst/>
            </a:prstGeom>
            <a:noFill/>
          </p:spPr>
        </p:pic>
      </p:grpSp>
      <p:grpSp>
        <p:nvGrpSpPr>
          <p:cNvPr id="15" name="그룹 14"/>
          <p:cNvGrpSpPr/>
          <p:nvPr/>
        </p:nvGrpSpPr>
        <p:grpSpPr>
          <a:xfrm>
            <a:off x="7291461" y="3761065"/>
            <a:ext cx="1519943" cy="2415027"/>
            <a:chOff x="6997505" y="3772094"/>
            <a:chExt cx="1519943" cy="2415027"/>
          </a:xfrm>
        </p:grpSpPr>
        <p:pic>
          <p:nvPicPr>
            <p:cNvPr id="16" name="Picture 4" descr="정장 - 무료 패션개 아이콘"/>
            <p:cNvPicPr>
              <a:picLocks noChangeAspect="1" noChangeArrowheads="1"/>
            </p:cNvPicPr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6997505" y="4667178"/>
              <a:ext cx="1519943" cy="1519943"/>
            </a:xfrm>
            <a:prstGeom prst="rect">
              <a:avLst/>
            </a:prstGeom>
            <a:noFill/>
          </p:spPr>
        </p:pic>
        <p:pic>
          <p:nvPicPr>
            <p:cNvPr id="17" name="Picture 20" descr="The Truth about Text-to-Image AI Art: Our Experience with Mid Journey and  Stable Diffusion - Chandler Nguyen"/>
            <p:cNvPicPr>
              <a:picLocks noChangeAspect="1" noChangeArrowheads="1"/>
            </p:cNvPicPr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6997505" y="3772094"/>
              <a:ext cx="1519943" cy="1519943"/>
            </a:xfrm>
            <a:prstGeom prst="rect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18" name="Picture 20" descr="The Truth about Text-to-Image AI Art: Our Experience with Mid Journey and  Stable Diffusion - Chandler Nguyen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9655307" y="2938810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isometricOffAxis2Righ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TextBox 18"/>
          <p:cNvSpPr txBox="1"/>
          <p:nvPr/>
        </p:nvSpPr>
        <p:spPr>
          <a:xfrm>
            <a:off x="8924296" y="3273233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>
                <a:latin typeface="배달의민족 주아"/>
                <a:ea typeface="배달의민족 주아"/>
              </a:rPr>
              <a:t>20</a:t>
            </a:r>
            <a:r>
              <a:rPr lang="ko-KR" altLang="en-US" sz="4000">
                <a:latin typeface="배달의민족 주아"/>
                <a:ea typeface="배달의민족 주아"/>
              </a:rPr>
              <a:t>장</a:t>
            </a:r>
          </a:p>
        </p:txBody>
      </p:sp>
      <p:pic>
        <p:nvPicPr>
          <p:cNvPr id="4099" name="그림 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07813 -0.33449 " pathEditMode="relative" ptsTypes="AA">
                                      <p:cBhvr>
                                        <p:cTn id="49" dur="1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-0.24557 0.19745 " pathEditMode="relative" ptsTypes="AA">
                                      <p:cBhvr>
                                        <p:cTn id="7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24844 -0.23588 " pathEditMode="relative" ptsTypes="AA">
                                      <p:cBhvr>
                                        <p:cTn id="7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-0.44245 0.01829 " pathEditMode="relative" ptsTypes="AA">
                                      <p:cBhvr>
                                        <p:cTn id="7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플러스 버튼 - 무료 상호 작용개 아이콘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23593" y="2510785"/>
            <a:ext cx="1406842" cy="1406842"/>
          </a:xfrm>
          <a:prstGeom prst="rect">
            <a:avLst/>
          </a:prstGeom>
          <a:noFill/>
        </p:spPr>
      </p:pic>
      <p:pic>
        <p:nvPicPr>
          <p:cNvPr id="9" name="Picture 2" descr="복제 - 무료 파일 및 폴더개 아이콘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93677" y="3917627"/>
            <a:ext cx="2143125" cy="2143125"/>
          </a:xfrm>
          <a:prstGeom prst="rect">
            <a:avLst/>
          </a:prstGeom>
          <a:noFill/>
        </p:spPr>
      </p:pic>
      <p:pic>
        <p:nvPicPr>
          <p:cNvPr id="10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031009" y="3077155"/>
            <a:ext cx="703688" cy="703688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67128" y="3116867"/>
            <a:ext cx="4023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latin typeface="배달의민족 주아"/>
                <a:ea typeface="배달의민족 주아"/>
              </a:rPr>
              <a:t>Dreambooth</a:t>
            </a:r>
            <a:endParaRPr lang="ko-KR" altLang="en-US" sz="3200">
              <a:latin typeface="배달의민족 주아"/>
              <a:ea typeface="배달의민족 주아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01433" y="4463382"/>
            <a:ext cx="6146800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>
                <a:latin typeface="배달의민족 주아"/>
                <a:ea typeface="배달의민족 주아"/>
              </a:rPr>
              <a:t>5</a:t>
            </a:r>
            <a:r>
              <a:rPr lang="ko-KR" altLang="en-US">
                <a:latin typeface="배달의민족 주아"/>
                <a:ea typeface="배달의민족 주아"/>
              </a:rPr>
              <a:t>장 정도의 이미지로도 등장인물을 학습시킬 수 있다</a:t>
            </a:r>
            <a:r>
              <a:rPr lang="en-US" altLang="ko-KR">
                <a:latin typeface="배달의민족 주아"/>
                <a:ea typeface="배달의민족 주아"/>
              </a:rPr>
              <a:t>!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>
                <a:latin typeface="배달의민족 주아"/>
                <a:ea typeface="배달의민족 주아"/>
              </a:rPr>
              <a:t>즉</a:t>
            </a:r>
            <a:r>
              <a:rPr lang="en-US" altLang="ko-KR">
                <a:latin typeface="배달의민족 주아"/>
                <a:ea typeface="배달의민족 주아"/>
              </a:rPr>
              <a:t>, </a:t>
            </a:r>
            <a:r>
              <a:rPr lang="ko-KR" altLang="en-US">
                <a:latin typeface="배달의민족 주아"/>
                <a:ea typeface="배달의민족 주아"/>
              </a:rPr>
              <a:t>일관성 있는 등장인물을 뽑을 수 있게 됨</a:t>
            </a:r>
            <a:r>
              <a:rPr lang="en-US" altLang="ko-KR">
                <a:latin typeface="배달의민족 주아"/>
                <a:ea typeface="배달의민족 주아"/>
              </a:rPr>
              <a:t>.</a:t>
            </a: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2597" y="1895772"/>
            <a:ext cx="2348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latin typeface="배달의민족 주아"/>
                <a:ea typeface="배달의민족 주아"/>
              </a:rPr>
              <a:t>등장인물 별명 </a:t>
            </a:r>
            <a:br>
              <a:rPr lang="en-US" altLang="ko-KR" sz="2400" b="1">
                <a:latin typeface="배달의민족 주아"/>
                <a:ea typeface="배달의민족 주아"/>
              </a:rPr>
            </a:br>
            <a:r>
              <a:rPr lang="en-US" altLang="ko-KR" sz="2400" b="1">
                <a:latin typeface="배달의민족 주아"/>
                <a:ea typeface="배달의민족 주아"/>
              </a:rPr>
              <a:t>ex) zwx</a:t>
            </a:r>
            <a:endParaRPr lang="ko-KR" altLang="en-US" sz="2400" b="1">
              <a:latin typeface="배달의민족 주아"/>
              <a:ea typeface="배달의민족 주아"/>
            </a:endParaRPr>
          </a:p>
        </p:txBody>
      </p:sp>
      <p:pic>
        <p:nvPicPr>
          <p:cNvPr id="3078" name="Picture 6" descr="돼지 꼬리 - 2182101와 (과) 비슷한 무료 클립 아트가 | illustAC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223419" y="519411"/>
            <a:ext cx="1376362" cy="137636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031009" y="170223"/>
            <a:ext cx="6654663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>
                <a:latin typeface="배달의민족 주아"/>
                <a:ea typeface="배달의민족 주아"/>
              </a:rPr>
              <a:t>AI</a:t>
            </a:r>
            <a:r>
              <a:rPr lang="ko-KR" altLang="en-US">
                <a:latin typeface="배달의민족 주아"/>
                <a:ea typeface="배달의민족 주아"/>
              </a:rPr>
              <a:t>한테 등장인물에 대해서 알려줘야 된다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>
                <a:latin typeface="배달의민족 주아"/>
                <a:ea typeface="배달의민족 주아"/>
              </a:rPr>
              <a:t>zwx &lt;-&gt; </a:t>
            </a:r>
            <a:r>
              <a:rPr lang="ko-KR" altLang="en-US">
                <a:latin typeface="배달의민족 주아"/>
                <a:ea typeface="배달의민족 주아"/>
              </a:rPr>
              <a:t>손오공</a:t>
            </a:r>
            <a:r>
              <a:rPr lang="en-US" altLang="ko-KR">
                <a:latin typeface="배달의민족 주아"/>
                <a:ea typeface="배달의민족 주아"/>
              </a:rPr>
              <a:t>, </a:t>
            </a:r>
            <a:r>
              <a:rPr lang="ko-KR" altLang="en-US">
                <a:latin typeface="배달의민족 주아"/>
                <a:ea typeface="배달의민족 주아"/>
              </a:rPr>
              <a:t>손오공이란 등장인물은 </a:t>
            </a:r>
            <a:r>
              <a:rPr lang="en-US" altLang="ko-KR">
                <a:latin typeface="배달의민족 주아"/>
                <a:ea typeface="배달의민족 주아"/>
              </a:rPr>
              <a:t>AI</a:t>
            </a:r>
            <a:r>
              <a:rPr lang="ko-KR" altLang="en-US">
                <a:latin typeface="배달의민족 주아"/>
                <a:ea typeface="배달의민족 주아"/>
              </a:rPr>
              <a:t>가 알 수 없다</a:t>
            </a:r>
            <a:r>
              <a:rPr lang="en-US" altLang="ko-KR">
                <a:latin typeface="배달의민족 주아"/>
                <a:ea typeface="배달의민족 주아"/>
              </a:rPr>
              <a:t>.  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>
                <a:latin typeface="배달의민족 주아"/>
                <a:ea typeface="배달의민족 주아"/>
              </a:rPr>
              <a:t>“zwx</a:t>
            </a:r>
            <a:r>
              <a:rPr lang="ko-KR" altLang="en-US">
                <a:latin typeface="배달의민족 주아"/>
                <a:ea typeface="배달의민족 주아"/>
              </a:rPr>
              <a:t>가 지금 같이 넣어주는 이미지야</a:t>
            </a:r>
            <a:r>
              <a:rPr lang="en-US" altLang="ko-KR">
                <a:latin typeface="배달의민족 주아"/>
                <a:ea typeface="배달의민족 주아"/>
              </a:rPr>
              <a:t>!”</a:t>
            </a:r>
            <a:endParaRPr lang="ko-KR" altLang="en-US">
              <a:latin typeface="배달의민족 주아"/>
              <a:ea typeface="배달의민족 주아"/>
            </a:endParaRPr>
          </a:p>
        </p:txBody>
      </p:sp>
      <p:pic>
        <p:nvPicPr>
          <p:cNvPr id="15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389649" y="3077155"/>
            <a:ext cx="703688" cy="703688"/>
          </a:xfrm>
          <a:prstGeom prst="rect">
            <a:avLst/>
          </a:prstGeom>
          <a:noFill/>
        </p:spPr>
      </p:pic>
      <p:pic>
        <p:nvPicPr>
          <p:cNvPr id="16" name="Picture 12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0022919" y="2847974"/>
            <a:ext cx="1162050" cy="1162050"/>
          </a:xfrm>
          <a:prstGeom prst="rect">
            <a:avLst/>
          </a:prstGeom>
          <a:noFill/>
        </p:spPr>
      </p:pic>
      <p:pic>
        <p:nvPicPr>
          <p:cNvPr id="17" name="Picture 6" descr="돼지 꼬리 - 2182101와 (과) 비슷한 무료 클립 아트가 | illustAC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19655780" flipH="1" flipV="1">
            <a:off x="10053421" y="4219319"/>
            <a:ext cx="1101044" cy="1101044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578116" y="5561420"/>
            <a:ext cx="665466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>
                <a:latin typeface="배달의민족 주아"/>
                <a:ea typeface="배달의민족 주아"/>
              </a:rPr>
              <a:t>zwx</a:t>
            </a:r>
            <a:r>
              <a:rPr lang="ko-KR" altLang="en-US">
                <a:latin typeface="배달의민족 주아"/>
                <a:ea typeface="배달의민족 주아"/>
              </a:rPr>
              <a:t>가 손오공이라는 걸 아는 </a:t>
            </a:r>
            <a:r>
              <a:rPr lang="en-US" altLang="ko-KR">
                <a:latin typeface="배달의민족 주아"/>
                <a:ea typeface="배달의민족 주아"/>
              </a:rPr>
              <a:t>AI</a:t>
            </a:r>
            <a:endParaRPr lang="ko-KR" altLang="en-US">
              <a:latin typeface="배달의민족 주아"/>
              <a:ea typeface="배달의민족 주아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000" y="425341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배달의민족 주아"/>
                <a:ea typeface="배달의민족 주아"/>
              </a:rPr>
              <a:t>등장인물 학습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1"/>
                            </p:stCondLst>
                            <p:childTnLst>
                              <p:par>
                                <p:cTn id="2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2346745" y="4461999"/>
            <a:ext cx="463979" cy="46397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8000" y="425341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배달의민족 주아"/>
                <a:ea typeface="배달의민족 주아"/>
              </a:rPr>
              <a:t>등장인물 삽화</a:t>
            </a:r>
            <a:r>
              <a:rPr lang="en-US" altLang="ko-KR" sz="4000">
                <a:latin typeface="배달의민족 주아"/>
                <a:ea typeface="배달의민족 주아"/>
              </a:rPr>
              <a:t> </a:t>
            </a:r>
            <a:r>
              <a:rPr lang="ko-KR" altLang="en-US" sz="4000">
                <a:latin typeface="배달의민족 주아"/>
                <a:ea typeface="배달의민족 주아"/>
              </a:rPr>
              <a:t>생성</a:t>
            </a:r>
          </a:p>
        </p:txBody>
      </p:sp>
      <p:pic>
        <p:nvPicPr>
          <p:cNvPr id="2060" name="Picture 12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997710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2" name="Picture 14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12897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4" name="Picture 16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228084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6" name="Picture 18" descr="Ai, 인, 정보, 칩, 기술, cpu 아이콘 에 Artificial Intelligence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343271" y="3186500"/>
            <a:ext cx="1162050" cy="1162050"/>
          </a:xfrm>
          <a:prstGeom prst="rect">
            <a:avLst/>
          </a:prstGeom>
          <a:noFill/>
        </p:spPr>
      </p:pic>
      <p:pic>
        <p:nvPicPr>
          <p:cNvPr id="2068" name="Picture 20" descr="The Truth about Text-to-Image AI Art: Our Experience with Mid Journey and  Stable Diffusion - Chandler Nguyen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727321" y="5039427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0" name="Picture 22" descr="루피 예찬론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709575" y="5039428"/>
            <a:ext cx="1840323" cy="15199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2209" y="4990724"/>
            <a:ext cx="1617347" cy="161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2" name="Picture 24" descr="드래곤 볼 신장판 - 토리야마 아키라 - 웹툰 - 레진코믹스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208266" y="4990724"/>
            <a:ext cx="1530197" cy="1617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4397746" y="4461998"/>
            <a:ext cx="463979" cy="463979"/>
          </a:xfrm>
          <a:prstGeom prst="rect">
            <a:avLst/>
          </a:prstGeom>
          <a:noFill/>
        </p:spPr>
      </p:pic>
      <p:pic>
        <p:nvPicPr>
          <p:cNvPr id="10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6552413" y="4458754"/>
            <a:ext cx="463979" cy="463979"/>
          </a:xfrm>
          <a:prstGeom prst="rect">
            <a:avLst/>
          </a:prstGeom>
          <a:noFill/>
        </p:spPr>
      </p:pic>
      <p:pic>
        <p:nvPicPr>
          <p:cNvPr id="11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8741376" y="4458753"/>
            <a:ext cx="463979" cy="463979"/>
          </a:xfrm>
          <a:prstGeom prst="rect">
            <a:avLst/>
          </a:prstGeom>
          <a:noFill/>
        </p:spPr>
      </p:pic>
      <p:pic>
        <p:nvPicPr>
          <p:cNvPr id="2076" name="Picture 28" descr="태그 아이콘 에 Sympletts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3581006" y="1552316"/>
            <a:ext cx="795473" cy="795473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423499" y="1672518"/>
            <a:ext cx="510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배달의민족 주아"/>
                <a:ea typeface="배달의민족 주아"/>
              </a:rPr>
              <a:t>: </a:t>
            </a:r>
            <a:r>
              <a:rPr lang="ko-KR" altLang="en-US" sz="2000">
                <a:latin typeface="배달의민족 주아"/>
                <a:ea typeface="배달의민족 주아"/>
              </a:rPr>
              <a:t>성별</a:t>
            </a:r>
            <a:r>
              <a:rPr lang="en-US" altLang="ko-KR" sz="2000">
                <a:latin typeface="배달의민족 주아"/>
                <a:ea typeface="배달의민족 주아"/>
              </a:rPr>
              <a:t>, </a:t>
            </a:r>
            <a:r>
              <a:rPr lang="ko-KR" altLang="en-US" sz="2000">
                <a:latin typeface="배달의민족 주아"/>
                <a:ea typeface="배달의민족 주아"/>
              </a:rPr>
              <a:t>머리카락 색</a:t>
            </a:r>
            <a:r>
              <a:rPr lang="en-US" altLang="ko-KR" sz="2000">
                <a:latin typeface="배달의민족 주아"/>
                <a:ea typeface="배달의민족 주아"/>
              </a:rPr>
              <a:t>, </a:t>
            </a:r>
            <a:r>
              <a:rPr lang="ko-KR" altLang="en-US" sz="2000">
                <a:latin typeface="배달의민족 주아"/>
                <a:ea typeface="배달의민족 주아"/>
              </a:rPr>
              <a:t>눈동자 색 </a:t>
            </a:r>
            <a:r>
              <a:rPr lang="en-US" altLang="ko-KR" sz="2000">
                <a:latin typeface="배달의민족 주아"/>
                <a:ea typeface="배달의민족 주아"/>
              </a:rPr>
              <a:t>etc.</a:t>
            </a:r>
            <a:endParaRPr lang="ko-KR" altLang="en-US" sz="2000">
              <a:latin typeface="배달의민족 주아"/>
              <a:ea typeface="배달의민족 주아"/>
            </a:endParaRPr>
          </a:p>
        </p:txBody>
      </p:sp>
      <p:pic>
        <p:nvPicPr>
          <p:cNvPr id="14" name="Picture 26" descr="아트필 - 화살표4/아이콘104/글자시트컷팅 스티커 제조 판매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5459676" y="2411662"/>
            <a:ext cx="703688" cy="70368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437964" y="1666113"/>
            <a:ext cx="51003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배달의민족 주아"/>
                <a:ea typeface="배달의민족 주아"/>
              </a:rPr>
              <a:t>: </a:t>
            </a:r>
            <a:r>
              <a:rPr lang="ko-KR" altLang="en-US" sz="2000">
                <a:latin typeface="배달의민족 주아"/>
                <a:ea typeface="배달의민족 주아"/>
              </a:rPr>
              <a:t>웃고 있다</a:t>
            </a:r>
            <a:r>
              <a:rPr lang="en-US" altLang="ko-KR" sz="2000">
                <a:latin typeface="배달의민족 주아"/>
                <a:ea typeface="배달의민족 주아"/>
              </a:rPr>
              <a:t>, </a:t>
            </a:r>
            <a:r>
              <a:rPr lang="ko-KR" altLang="en-US" sz="2000">
                <a:latin typeface="배달의민족 주아"/>
                <a:ea typeface="배달의민족 주아"/>
              </a:rPr>
              <a:t>주머니에 손을 넣고 있다 </a:t>
            </a:r>
            <a:r>
              <a:rPr lang="en-US" altLang="ko-KR" sz="2000">
                <a:latin typeface="배달의민족 주아"/>
                <a:ea typeface="배달의민족 주아"/>
              </a:rPr>
              <a:t>etc.</a:t>
            </a:r>
            <a:endParaRPr lang="ko-KR" altLang="en-US" sz="2000">
              <a:latin typeface="배달의민족 주아"/>
              <a:ea typeface="배달의민족 주아"/>
            </a:endParaRPr>
          </a:p>
        </p:txBody>
      </p:sp>
      <p:pic>
        <p:nvPicPr>
          <p:cNvPr id="3" name="Picture 20" descr="The Truth about Text-to-Image AI Art: Our Experience with Mid Journey and  Stable Diffusion - Chandler Nguye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972055" y="5039427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20" descr="The Truth about Text-to-Image AI Art: Our Experience with Mid Journey and  Stable Diffusion - Chandler Nguye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3983735" y="5039426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20" descr="The Truth about Text-to-Image AI Art: Our Experience with Mid Journey and  Stable Diffusion - Chandler Nguye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066535" y="5039425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20" descr="The Truth about Text-to-Image AI Art: Our Experience with Mid Journey and  Stable Diffusion - Chandler Nguyen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147427" y="5039425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26523 0.02731 " pathEditMode="relative" ptsTypes="AA">
                                      <p:cBhvr>
                                        <p:cTn id="21" dur="1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0.26523 0.00926 " pathEditMode="relative" ptsTypes="AA">
                                      <p:cBhvr>
                                        <p:cTn id="31" dur="1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09648 -0.28704 " pathEditMode="relative" ptsTypes="AA">
                                      <p:cBhvr>
                                        <p:cTn id="39" dur="1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배달의민족 주아"/>
                <a:ea typeface="배달의민족 주아"/>
              </a:rPr>
              <a:t>문제 해결</a:t>
            </a:r>
            <a:endParaRPr lang="ko-KR" altLang="en-US" sz="4000" dirty="0">
              <a:latin typeface="배달의민족 주아"/>
              <a:ea typeface="배달의민족 주아"/>
            </a:endParaRPr>
          </a:p>
        </p:txBody>
      </p:sp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FA50E5-32BB-455C-F657-5C3250DFAAFC}"/>
              </a:ext>
            </a:extLst>
          </p:cNvPr>
          <p:cNvSpPr txBox="1"/>
          <p:nvPr/>
        </p:nvSpPr>
        <p:spPr>
          <a:xfrm>
            <a:off x="553465" y="2276475"/>
            <a:ext cx="684847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금전적 문제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시간적 문제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lnSpc>
                <a:spcPct val="150000"/>
              </a:lnSpc>
              <a:buAutoNum type="arabicPeriod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의견의 즉시 반영이 어려움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etc.</a:t>
            </a:r>
          </a:p>
        </p:txBody>
      </p:sp>
      <p:pic>
        <p:nvPicPr>
          <p:cNvPr id="13" name="Picture 26" descr="아트필 - 화살표4/아이콘104/글자시트컷팅 스티커 제조 판매">
            <a:extLst>
              <a:ext uri="{FF2B5EF4-FFF2-40B4-BE49-F238E27FC236}">
                <a16:creationId xmlns:a16="http://schemas.microsoft.com/office/drawing/2014/main" id="{E37E1F02-709D-EC8F-17FA-446EE90BE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64275" y="2497388"/>
            <a:ext cx="703688" cy="703688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2F5148-9713-4AC5-F6E8-62FED0E0F979}"/>
              </a:ext>
            </a:extLst>
          </p:cNvPr>
          <p:cNvSpPr txBox="1"/>
          <p:nvPr/>
        </p:nvSpPr>
        <p:spPr>
          <a:xfrm>
            <a:off x="5257800" y="2495289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자체적인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AI model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11589-4EE7-1ECF-1C09-78D2295DC352}"/>
              </a:ext>
            </a:extLst>
          </p:cNvPr>
          <p:cNvSpPr txBox="1"/>
          <p:nvPr/>
        </p:nvSpPr>
        <p:spPr>
          <a:xfrm>
            <a:off x="5257800" y="3466287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장의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생성까지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</a:t>
            </a:r>
          </a:p>
        </p:txBody>
      </p:sp>
      <p:pic>
        <p:nvPicPr>
          <p:cNvPr id="18" name="Picture 26" descr="아트필 - 화살표4/아이콘104/글자시트컷팅 스티커 제조 판매">
            <a:extLst>
              <a:ext uri="{FF2B5EF4-FFF2-40B4-BE49-F238E27FC236}">
                <a16:creationId xmlns:a16="http://schemas.microsoft.com/office/drawing/2014/main" id="{8BFEE3ED-9A9F-5987-ED2A-05146DB101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64275" y="3400425"/>
            <a:ext cx="703688" cy="703688"/>
          </a:xfrm>
          <a:prstGeom prst="rect">
            <a:avLst/>
          </a:prstGeom>
          <a:noFill/>
        </p:spPr>
      </p:pic>
      <p:pic>
        <p:nvPicPr>
          <p:cNvPr id="19" name="Picture 26" descr="아트필 - 화살표4/아이콘104/글자시트컷팅 스티커 제조 판매">
            <a:extLst>
              <a:ext uri="{FF2B5EF4-FFF2-40B4-BE49-F238E27FC236}">
                <a16:creationId xmlns:a16="http://schemas.microsoft.com/office/drawing/2014/main" id="{087DA033-A7CD-D1C8-79F9-778EA8124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536125" y="4358165"/>
            <a:ext cx="703688" cy="703688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006A13-9143-31BF-75F4-53F9FBEBFB17}"/>
              </a:ext>
            </a:extLst>
          </p:cNvPr>
          <p:cNvSpPr txBox="1"/>
          <p:nvPr/>
        </p:nvSpPr>
        <p:spPr>
          <a:xfrm>
            <a:off x="7048500" y="4358165"/>
            <a:ext cx="6019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Tag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기반으로 </a:t>
            </a:r>
            <a:b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작가가 선택</a:t>
            </a:r>
          </a:p>
        </p:txBody>
      </p:sp>
    </p:spTree>
    <p:extLst>
      <p:ext uri="{BB962C8B-B14F-4D97-AF65-F5344CB8AC3E}">
        <p14:creationId xmlns:p14="http://schemas.microsoft.com/office/powerpoint/2010/main" val="362334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성능 평가</a:t>
            </a:r>
          </a:p>
        </p:txBody>
      </p:sp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511589-4EE7-1ECF-1C09-78D2295DC352}"/>
              </a:ext>
            </a:extLst>
          </p:cNvPr>
          <p:cNvSpPr txBox="1"/>
          <p:nvPr/>
        </p:nvSpPr>
        <p:spPr>
          <a:xfrm>
            <a:off x="496315" y="2599402"/>
            <a:ext cx="6019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등장인물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sample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등장인물 학습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등장인물 삽화 생성</a:t>
            </a:r>
          </a:p>
        </p:txBody>
      </p:sp>
      <p:pic>
        <p:nvPicPr>
          <p:cNvPr id="2" name="Picture 26" descr="아트필 - 화살표4/아이콘104/글자시트컷팅 스티커 제조 판매">
            <a:extLst>
              <a:ext uri="{FF2B5EF4-FFF2-40B4-BE49-F238E27FC236}">
                <a16:creationId xmlns:a16="http://schemas.microsoft.com/office/drawing/2014/main" id="{F1F49883-FE0B-4DCC-BC51-7F82ED627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29300" y="3688013"/>
            <a:ext cx="703688" cy="70368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96093A-2DCA-27A7-64AF-555238C85837}"/>
              </a:ext>
            </a:extLst>
          </p:cNvPr>
          <p:cNvSpPr txBox="1"/>
          <p:nvPr/>
        </p:nvSpPr>
        <p:spPr>
          <a:xfrm>
            <a:off x="6773290" y="2599401"/>
            <a:ext cx="6019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성능 평가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arenR"/>
            </a:pP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Tag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잘 반영했는가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일관성을 잘 유지했는가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arenR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인물이 나오는가</a:t>
            </a:r>
          </a:p>
        </p:txBody>
      </p:sp>
    </p:spTree>
    <p:extLst>
      <p:ext uri="{BB962C8B-B14F-4D97-AF65-F5344CB8AC3E}">
        <p14:creationId xmlns:p14="http://schemas.microsoft.com/office/powerpoint/2010/main" val="35663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2" y="1109324"/>
            <a:ext cx="4924637" cy="397213"/>
          </a:xfrm>
          <a:prstGeom prst="rect">
            <a:avLst/>
          </a:prstGeom>
        </p:spPr>
      </p:pic>
      <p:pic>
        <p:nvPicPr>
          <p:cNvPr id="8" name="Picture 4" descr="오른쪽 화살표 | 무료 아이콘">
            <a:extLst>
              <a:ext uri="{FF2B5EF4-FFF2-40B4-BE49-F238E27FC236}">
                <a16:creationId xmlns:a16="http://schemas.microsoft.com/office/drawing/2014/main" id="{87CB53C8-9440-E433-8AE1-5DBB1D600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332" y="3203059"/>
            <a:ext cx="906661" cy="90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ABC72D-4198-B697-2A36-67D89A772A34}"/>
              </a:ext>
            </a:extLst>
          </p:cNvPr>
          <p:cNvSpPr txBox="1"/>
          <p:nvPr/>
        </p:nvSpPr>
        <p:spPr>
          <a:xfrm>
            <a:off x="8315325" y="523438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Sample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생성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latin typeface="배달의민족 주아"/>
                <a:ea typeface="배달의민족 주아"/>
              </a:rPr>
              <a:t>Tag</a:t>
            </a:r>
            <a:r>
              <a:rPr lang="ko-KR" altLang="en-US" sz="4000" dirty="0">
                <a:latin typeface="배달의민족 주아"/>
                <a:ea typeface="배달의민족 주아"/>
              </a:rPr>
              <a:t>를 잘 반영했는가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C3F0D8-F402-FE28-EC03-69073D801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02" y="2094567"/>
            <a:ext cx="4400051" cy="3324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F33562A-AB29-C11F-12A8-7D80DF240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372" y="2585487"/>
            <a:ext cx="6087365" cy="19206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5CB71E-41C6-B372-0949-FD1908FE8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3509" y="2094567"/>
            <a:ext cx="3419475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E5F04D9-BA1E-0440-81A6-848F37641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319" y="2123142"/>
            <a:ext cx="3409950" cy="3371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832B68-056F-0127-3816-8191CF383060}"/>
              </a:ext>
            </a:extLst>
          </p:cNvPr>
          <p:cNvSpPr txBox="1"/>
          <p:nvPr/>
        </p:nvSpPr>
        <p:spPr>
          <a:xfrm>
            <a:off x="5200650" y="581829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Tag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반영</a:t>
            </a:r>
          </a:p>
        </p:txBody>
      </p:sp>
    </p:spTree>
    <p:extLst>
      <p:ext uri="{BB962C8B-B14F-4D97-AF65-F5344CB8AC3E}">
        <p14:creationId xmlns:p14="http://schemas.microsoft.com/office/powerpoint/2010/main" val="11265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21B7E-4DD6-11AC-897A-74A6E8B53691}"/>
              </a:ext>
            </a:extLst>
          </p:cNvPr>
          <p:cNvSpPr txBox="1"/>
          <p:nvPr/>
        </p:nvSpPr>
        <p:spPr>
          <a:xfrm>
            <a:off x="792480" y="530116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배경</a:t>
            </a: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9F027B55-1393-501D-262E-A7DF90D67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D665-EB1A-48EC-22BE-5C7093EAD4C7}"/>
              </a:ext>
            </a:extLst>
          </p:cNvPr>
          <p:cNvSpPr txBox="1"/>
          <p:nvPr/>
        </p:nvSpPr>
        <p:spPr>
          <a:xfrm>
            <a:off x="792480" y="2173438"/>
            <a:ext cx="71989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latin typeface="배달의민족 주아"/>
                <a:ea typeface="배달의민족 주아"/>
              </a:rPr>
              <a:t>Text </a:t>
            </a:r>
            <a:r>
              <a:rPr lang="ko-KR" altLang="en-US" sz="4000" dirty="0">
                <a:latin typeface="배달의민족 주아"/>
                <a:ea typeface="배달의민족 주아"/>
              </a:rPr>
              <a:t>기반의 </a:t>
            </a:r>
            <a:r>
              <a:rPr lang="en-US" altLang="ko-KR" sz="4000" dirty="0">
                <a:latin typeface="배달의민족 주아"/>
                <a:ea typeface="배달의민족 주아"/>
              </a:rPr>
              <a:t>image </a:t>
            </a:r>
            <a:r>
              <a:rPr lang="ko-KR" altLang="en-US" sz="4000" dirty="0">
                <a:latin typeface="배달의민족 주아"/>
                <a:ea typeface="배달의민족 주아"/>
              </a:rPr>
              <a:t>생성 </a:t>
            </a:r>
            <a:r>
              <a:rPr lang="en-US" altLang="ko-KR" sz="4000" dirty="0">
                <a:latin typeface="배달의민족 주아"/>
                <a:ea typeface="배달의민족 주아"/>
              </a:rPr>
              <a:t>model</a:t>
            </a:r>
          </a:p>
        </p:txBody>
      </p:sp>
      <p:pic>
        <p:nvPicPr>
          <p:cNvPr id="2052" name="Picture 4" descr="DALL-E 2 : AI Image Generator - Google Play 앱">
            <a:extLst>
              <a:ext uri="{FF2B5EF4-FFF2-40B4-BE49-F238E27FC236}">
                <a16:creationId xmlns:a16="http://schemas.microsoft.com/office/drawing/2014/main" id="{EBEC4CB3-AE05-5694-D621-8E6063F2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771" y="354808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오픈AI의 달리 2, 텍스트를 이미지로 전환하는 인공지능">
            <a:extLst>
              <a:ext uri="{FF2B5EF4-FFF2-40B4-BE49-F238E27FC236}">
                <a16:creationId xmlns:a16="http://schemas.microsoft.com/office/drawing/2014/main" id="{C5D87429-0012-2D0A-A84D-175A93B3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74" y="3305195"/>
            <a:ext cx="4678816" cy="2628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아트필 - 화살표 스티커 11/ 화살표 아이콘 스티커글자시트컷팅 스티커 제조 판매">
            <a:extLst>
              <a:ext uri="{FF2B5EF4-FFF2-40B4-BE49-F238E27FC236}">
                <a16:creationId xmlns:a16="http://schemas.microsoft.com/office/drawing/2014/main" id="{1BB8891B-5EC2-CA92-C429-DFB295F8E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5400000">
            <a:off x="4377690" y="4032905"/>
            <a:ext cx="1173480" cy="117348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E46343-DE4A-8505-5DC3-7FAD95799C39}"/>
              </a:ext>
            </a:extLst>
          </p:cNvPr>
          <p:cNvSpPr txBox="1"/>
          <p:nvPr/>
        </p:nvSpPr>
        <p:spPr>
          <a:xfrm>
            <a:off x="1001077" y="3729027"/>
            <a:ext cx="110766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6000" dirty="0">
                <a:solidFill>
                  <a:srgbClr val="FF0000"/>
                </a:solidFill>
                <a:latin typeface="배달의민족 주아"/>
                <a:ea typeface="배달의민족 주아"/>
              </a:rPr>
              <a:t>일관성 있는 </a:t>
            </a:r>
            <a:r>
              <a:rPr lang="en-US" altLang="ko-KR" sz="6000" dirty="0">
                <a:solidFill>
                  <a:srgbClr val="FF0000"/>
                </a:solidFill>
                <a:latin typeface="배달의민족 주아"/>
                <a:ea typeface="배달의민족 주아"/>
              </a:rPr>
              <a:t>object</a:t>
            </a:r>
            <a:r>
              <a:rPr lang="ko-KR" altLang="en-US" sz="6000" dirty="0">
                <a:solidFill>
                  <a:srgbClr val="FF0000"/>
                </a:solidFill>
                <a:latin typeface="배달의민족 주아"/>
                <a:ea typeface="배달의민족 주아"/>
              </a:rPr>
              <a:t>는 생성이 어렵다</a:t>
            </a:r>
            <a:endParaRPr lang="en-US" altLang="ko-KR" sz="6000" dirty="0">
              <a:solidFill>
                <a:srgbClr val="FF0000"/>
              </a:solidFill>
              <a:latin typeface="배달의민족 주아"/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32988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2" y="1109324"/>
            <a:ext cx="4924637" cy="397213"/>
          </a:xfrm>
          <a:prstGeom prst="rect">
            <a:avLst/>
          </a:prstGeom>
        </p:spPr>
      </p:pic>
      <p:pic>
        <p:nvPicPr>
          <p:cNvPr id="8" name="Picture 4" descr="오른쪽 화살표 | 무료 아이콘">
            <a:extLst>
              <a:ext uri="{FF2B5EF4-FFF2-40B4-BE49-F238E27FC236}">
                <a16:creationId xmlns:a16="http://schemas.microsoft.com/office/drawing/2014/main" id="{87CB53C8-9440-E433-8AE1-5DBB1D600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332" y="3203059"/>
            <a:ext cx="906661" cy="90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ABC72D-4198-B697-2A36-67D89A772A34}"/>
              </a:ext>
            </a:extLst>
          </p:cNvPr>
          <p:cNvSpPr txBox="1"/>
          <p:nvPr/>
        </p:nvSpPr>
        <p:spPr>
          <a:xfrm>
            <a:off x="8315325" y="523438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Sample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생성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latin typeface="배달의민족 주아"/>
                <a:ea typeface="배달의민족 주아"/>
              </a:rPr>
              <a:t>Tag</a:t>
            </a:r>
            <a:r>
              <a:rPr lang="ko-KR" altLang="en-US" sz="4000" dirty="0">
                <a:latin typeface="배달의민족 주아"/>
                <a:ea typeface="배달의민족 주아"/>
              </a:rPr>
              <a:t>를 잘 반영했는가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832B68-056F-0127-3816-8191CF383060}"/>
              </a:ext>
            </a:extLst>
          </p:cNvPr>
          <p:cNvSpPr txBox="1"/>
          <p:nvPr/>
        </p:nvSpPr>
        <p:spPr>
          <a:xfrm>
            <a:off x="5200650" y="5818296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Tag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584821-15A8-2205-CDBA-A583F8C13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" y="2257096"/>
            <a:ext cx="4530847" cy="317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951DEA-D3FC-99A0-C4F8-4E8D302C3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858" y="2693660"/>
            <a:ext cx="6239829" cy="1925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441D7A-DB54-A827-28AC-852D2BA7D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1699" y="2133435"/>
            <a:ext cx="3429000" cy="3419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26F9F7D-7F36-2834-E3B4-27F5F12F6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134623"/>
            <a:ext cx="3495675" cy="3400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20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일관성을 잘 유지했는가</a:t>
            </a:r>
          </a:p>
        </p:txBody>
      </p:sp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2" y="1109324"/>
            <a:ext cx="4924637" cy="397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ED35DD-146B-AAAD-F2E1-F63C1FF6E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0" y="1864360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661DE-16B3-B988-C7BE-C663A8883A32}"/>
              </a:ext>
            </a:extLst>
          </p:cNvPr>
          <p:cNvSpPr txBox="1"/>
          <p:nvPr/>
        </p:nvSpPr>
        <p:spPr>
          <a:xfrm>
            <a:off x="1503680" y="440765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작가가 선택한 대표 이미지</a:t>
            </a:r>
          </a:p>
        </p:txBody>
      </p:sp>
      <p:pic>
        <p:nvPicPr>
          <p:cNvPr id="8" name="Picture 4" descr="오른쪽 화살표 | 무료 아이콘">
            <a:extLst>
              <a:ext uri="{FF2B5EF4-FFF2-40B4-BE49-F238E27FC236}">
                <a16:creationId xmlns:a16="http://schemas.microsoft.com/office/drawing/2014/main" id="{87CB53C8-9440-E433-8AE1-5DBB1D600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7" y="2377757"/>
            <a:ext cx="1350963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55D3FB-8CD8-BAB1-B511-E45578602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482600"/>
            <a:ext cx="2555240" cy="2555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2787DA-C6B9-AC5B-F094-5FC1351B3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60" y="482600"/>
            <a:ext cx="2555240" cy="2555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583A799-8321-ED8D-70AA-ABE3F1E2AE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3" y="3728720"/>
            <a:ext cx="2555240" cy="2555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A8F6C5-D64E-3E10-8F0E-7C6D1F0DC5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60" y="3728720"/>
            <a:ext cx="2555240" cy="2555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ABC72D-4198-B697-2A36-67D89A772A34}"/>
              </a:ext>
            </a:extLst>
          </p:cNvPr>
          <p:cNvSpPr txBox="1"/>
          <p:nvPr/>
        </p:nvSpPr>
        <p:spPr>
          <a:xfrm>
            <a:off x="8153400" y="319861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삽화 생성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05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일관성을 잘 유지했는가</a:t>
            </a:r>
          </a:p>
        </p:txBody>
      </p:sp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2" y="1109324"/>
            <a:ext cx="4924637" cy="3972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F661DE-16B3-B988-C7BE-C663A8883A32}"/>
              </a:ext>
            </a:extLst>
          </p:cNvPr>
          <p:cNvSpPr txBox="1"/>
          <p:nvPr/>
        </p:nvSpPr>
        <p:spPr>
          <a:xfrm>
            <a:off x="1503680" y="440765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작가가 선택한 대표 이미지</a:t>
            </a:r>
          </a:p>
        </p:txBody>
      </p:sp>
      <p:pic>
        <p:nvPicPr>
          <p:cNvPr id="8" name="Picture 4" descr="오른쪽 화살표 | 무료 아이콘">
            <a:extLst>
              <a:ext uri="{FF2B5EF4-FFF2-40B4-BE49-F238E27FC236}">
                <a16:creationId xmlns:a16="http://schemas.microsoft.com/office/drawing/2014/main" id="{87CB53C8-9440-E433-8AE1-5DBB1D600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837" y="2377757"/>
            <a:ext cx="1350963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ABC72D-4198-B697-2A36-67D89A772A34}"/>
              </a:ext>
            </a:extLst>
          </p:cNvPr>
          <p:cNvSpPr txBox="1"/>
          <p:nvPr/>
        </p:nvSpPr>
        <p:spPr>
          <a:xfrm>
            <a:off x="8153400" y="319861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삽화 생성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DA5DCF-BB44-43CC-1DFF-2CD67F490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680" y="1860450"/>
            <a:ext cx="2382520" cy="2382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F6668FF-8D8A-BFD5-9EC1-2153590BF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35" y="496470"/>
            <a:ext cx="2555240" cy="2555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E56E356-FCD5-EB83-C807-594151B54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496469"/>
            <a:ext cx="2555239" cy="2555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707D43-F74A-B478-E840-426B89C18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584" y="3728720"/>
            <a:ext cx="2555240" cy="2555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CE74A46-C6C5-7A7A-CAE7-D84C407488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399" y="3714850"/>
            <a:ext cx="2569110" cy="2569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448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다양한 </a:t>
            </a:r>
            <a:r>
              <a:rPr lang="en-US" altLang="ko-KR" sz="4000" dirty="0">
                <a:latin typeface="배달의민족 주아"/>
                <a:ea typeface="배달의민족 주아"/>
              </a:rPr>
              <a:t>sample</a:t>
            </a:r>
            <a:r>
              <a:rPr lang="ko-KR" altLang="en-US" sz="4000" dirty="0">
                <a:latin typeface="배달의민족 주아"/>
                <a:ea typeface="배달의민족 주아"/>
              </a:rPr>
              <a:t>이 나오는가</a:t>
            </a:r>
          </a:p>
        </p:txBody>
      </p:sp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2" y="1109324"/>
            <a:ext cx="5409522" cy="3972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88BBCE2-185E-0B63-320C-81E8B4BDB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65" y="2217647"/>
            <a:ext cx="4400051" cy="33244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E1D96D-890B-9342-79FF-CAD3B164D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460" y="1575091"/>
            <a:ext cx="6541750" cy="2063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D1BBCD-2A28-FAA7-46DB-B242FF9D7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460" y="4144434"/>
            <a:ext cx="6475555" cy="2063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777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다양한 </a:t>
            </a:r>
            <a:r>
              <a:rPr lang="en-US" altLang="ko-KR" sz="4000" dirty="0">
                <a:latin typeface="배달의민족 주아"/>
                <a:ea typeface="배달의민족 주아"/>
              </a:rPr>
              <a:t>sample</a:t>
            </a:r>
            <a:r>
              <a:rPr lang="ko-KR" altLang="en-US" sz="4000" dirty="0">
                <a:latin typeface="배달의민족 주아"/>
                <a:ea typeface="배달의민족 주아"/>
              </a:rPr>
              <a:t>이 나오는가</a:t>
            </a:r>
          </a:p>
        </p:txBody>
      </p:sp>
      <p:pic>
        <p:nvPicPr>
          <p:cNvPr id="2077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2" y="1109324"/>
            <a:ext cx="5409522" cy="3972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33AAFF-A58C-F7AC-AA80-FBDACB42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393" y="4057468"/>
            <a:ext cx="6665506" cy="2072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B1DD93-47C5-279B-CB1C-583E8430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" y="2471391"/>
            <a:ext cx="4530847" cy="317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238F6F6-A58D-43B6-6C1F-A009D3732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768" y="1435232"/>
            <a:ext cx="6715760" cy="20723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054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성능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55C954-999B-9024-17B8-17FD8A170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E0A19BE-55CE-B326-8744-19E32A5C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475" y="2746784"/>
            <a:ext cx="6579936" cy="2015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4" descr="오른쪽 화살표 | 무료 아이콘">
            <a:extLst>
              <a:ext uri="{FF2B5EF4-FFF2-40B4-BE49-F238E27FC236}">
                <a16:creationId xmlns:a16="http://schemas.microsoft.com/office/drawing/2014/main" id="{0418F535-141F-EFD6-F7E2-D1F392E22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982" y="3326884"/>
            <a:ext cx="906661" cy="90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A2473D-FB46-A4E8-1C26-AC8692479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75" y="2323167"/>
            <a:ext cx="3708504" cy="31156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580FEE4-D7A6-68E1-7BB7-E965456EE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1780" y="1817210"/>
            <a:ext cx="3925869" cy="3925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5D1BE7-FB23-F1A2-1A26-7399DAA6F016}"/>
              </a:ext>
            </a:extLst>
          </p:cNvPr>
          <p:cNvSpPr txBox="1"/>
          <p:nvPr/>
        </p:nvSpPr>
        <p:spPr>
          <a:xfrm>
            <a:off x="3675080" y="5887875"/>
            <a:ext cx="459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set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존재하지 않아서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상상하기 어려운 등장인물</a:t>
            </a:r>
          </a:p>
        </p:txBody>
      </p:sp>
    </p:spTree>
    <p:extLst>
      <p:ext uri="{BB962C8B-B14F-4D97-AF65-F5344CB8AC3E}">
        <p14:creationId xmlns:p14="http://schemas.microsoft.com/office/powerpoint/2010/main" val="422786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성능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55C954-999B-9024-17B8-17FD8A170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pic>
        <p:nvPicPr>
          <p:cNvPr id="3" name="Picture 4" descr="오른쪽 화살표 | 무료 아이콘">
            <a:extLst>
              <a:ext uri="{FF2B5EF4-FFF2-40B4-BE49-F238E27FC236}">
                <a16:creationId xmlns:a16="http://schemas.microsoft.com/office/drawing/2014/main" id="{0418F535-141F-EFD6-F7E2-D1F392E22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982" y="3326884"/>
            <a:ext cx="906661" cy="90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D13BB0-1DE2-15F8-3B05-4479630D8910}"/>
              </a:ext>
            </a:extLst>
          </p:cNvPr>
          <p:cNvSpPr txBox="1"/>
          <p:nvPr/>
        </p:nvSpPr>
        <p:spPr>
          <a:xfrm>
            <a:off x="3599883" y="6068653"/>
            <a:ext cx="459262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눈처럼 아주 작은 부분에 대해서 반영하는 것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4F1B8C-B4B8-B4C9-7687-EE09F5D36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38" y="2549323"/>
            <a:ext cx="3762415" cy="2841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13DCAF-CDE7-A8EE-C238-D18DF9593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618" y="2778910"/>
            <a:ext cx="6229350" cy="1968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0857608-7E09-4212-33CB-F2066742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9883" y="1652574"/>
            <a:ext cx="4270042" cy="42700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538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A1C7525-E185-E5F1-BC52-2402B4E51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9" y="4068077"/>
            <a:ext cx="1637777" cy="26526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3015" y="521294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성능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55C954-999B-9024-17B8-17FD8A170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ADBBD8-1172-1FF9-9C46-79F56F633C57}"/>
              </a:ext>
            </a:extLst>
          </p:cNvPr>
          <p:cNvSpPr txBox="1"/>
          <p:nvPr/>
        </p:nvSpPr>
        <p:spPr>
          <a:xfrm>
            <a:off x="4946105" y="3540054"/>
            <a:ext cx="7466271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많이 생성하면 됨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Tag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전부를 반영 못 </a:t>
            </a:r>
            <a:b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 건 아님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13BB0-1DE2-15F8-3B05-4479630D8910}"/>
              </a:ext>
            </a:extLst>
          </p:cNvPr>
          <p:cNvSpPr txBox="1"/>
          <p:nvPr/>
        </p:nvSpPr>
        <p:spPr>
          <a:xfrm>
            <a:off x="676063" y="2223714"/>
            <a:ext cx="11353377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결국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tag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일부 반영하지 못하기 때문에 발생하는 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A1D87-D338-A502-4979-C1B0488CF5A6}"/>
              </a:ext>
            </a:extLst>
          </p:cNvPr>
          <p:cNvSpPr txBox="1"/>
          <p:nvPr/>
        </p:nvSpPr>
        <p:spPr>
          <a:xfrm>
            <a:off x="-441194" y="3886628"/>
            <a:ext cx="74662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1000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120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88%</a:t>
            </a: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정확도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6D0365-E244-EEF4-AC7C-35381514A6D1}"/>
              </a:ext>
            </a:extLst>
          </p:cNvPr>
          <p:cNvCxnSpPr/>
          <p:nvPr/>
        </p:nvCxnSpPr>
        <p:spPr>
          <a:xfrm>
            <a:off x="5537200" y="3342640"/>
            <a:ext cx="0" cy="316992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91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21B7E-4DD6-11AC-897A-74A6E8B53691}"/>
              </a:ext>
            </a:extLst>
          </p:cNvPr>
          <p:cNvSpPr txBox="1"/>
          <p:nvPr/>
        </p:nvSpPr>
        <p:spPr>
          <a:xfrm>
            <a:off x="792480" y="530116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배경</a:t>
            </a: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9F027B55-1393-501D-262E-A7DF90D67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D665-EB1A-48EC-22BE-5C7093EAD4C7}"/>
              </a:ext>
            </a:extLst>
          </p:cNvPr>
          <p:cNvSpPr txBox="1"/>
          <p:nvPr/>
        </p:nvSpPr>
        <p:spPr>
          <a:xfrm>
            <a:off x="1854771" y="1699029"/>
            <a:ext cx="9681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일관성 있는 </a:t>
            </a:r>
            <a:r>
              <a:rPr lang="en-US" altLang="ko-KR" sz="4000" dirty="0">
                <a:latin typeface="배달의민족 주아"/>
                <a:ea typeface="배달의민족 주아"/>
              </a:rPr>
              <a:t>object</a:t>
            </a:r>
            <a:r>
              <a:rPr lang="ko-KR" altLang="en-US" sz="4000" dirty="0">
                <a:latin typeface="배달의민족 주아"/>
                <a:ea typeface="배달의민족 주아"/>
              </a:rPr>
              <a:t>를 생성할 수 있다면</a:t>
            </a:r>
            <a:r>
              <a:rPr lang="en-US" altLang="ko-KR" sz="4000" dirty="0">
                <a:latin typeface="배달의민족 주아"/>
                <a:ea typeface="배달의민족 주아"/>
              </a:rPr>
              <a:t>?</a:t>
            </a:r>
          </a:p>
        </p:txBody>
      </p:sp>
      <p:pic>
        <p:nvPicPr>
          <p:cNvPr id="4" name="Picture 10" descr="아트필 - 화살표 스티커 11/ 화살표 아이콘 스티커글자시트컷팅 스티커 제조 판매">
            <a:extLst>
              <a:ext uri="{FF2B5EF4-FFF2-40B4-BE49-F238E27FC236}">
                <a16:creationId xmlns:a16="http://schemas.microsoft.com/office/drawing/2014/main" id="{88464086-66F7-558A-183D-20E5DB2F9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10800000">
            <a:off x="5308533" y="4655701"/>
            <a:ext cx="1006539" cy="1006539"/>
          </a:xfrm>
          <a:prstGeom prst="rect">
            <a:avLst/>
          </a:prstGeom>
          <a:noFill/>
        </p:spPr>
      </p:pic>
      <p:pic>
        <p:nvPicPr>
          <p:cNvPr id="5" name="Picture 10" descr="아트필 - 화살표 스티커 11/ 화살표 아이콘 스티커글자시트컷팅 스티커 제조 판매">
            <a:extLst>
              <a:ext uri="{FF2B5EF4-FFF2-40B4-BE49-F238E27FC236}">
                <a16:creationId xmlns:a16="http://schemas.microsoft.com/office/drawing/2014/main" id="{9A701754-0478-1A6E-0FFA-77BC15BAB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10800000">
            <a:off x="5308533" y="2542862"/>
            <a:ext cx="1006539" cy="1006539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EB2B8-DE27-6251-BAF5-3D2427B044BC}"/>
              </a:ext>
            </a:extLst>
          </p:cNvPr>
          <p:cNvSpPr txBox="1"/>
          <p:nvPr/>
        </p:nvSpPr>
        <p:spPr>
          <a:xfrm>
            <a:off x="5308532" y="5873966"/>
            <a:ext cx="9681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작가</a:t>
            </a:r>
            <a:endParaRPr lang="en-US" altLang="ko-KR" sz="4000" dirty="0">
              <a:latin typeface="배달의민족 주아"/>
              <a:ea typeface="배달의민족 주아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549BC-0152-5A1B-DD8D-5DA17AEDE7C1}"/>
              </a:ext>
            </a:extLst>
          </p:cNvPr>
          <p:cNvSpPr txBox="1"/>
          <p:nvPr/>
        </p:nvSpPr>
        <p:spPr>
          <a:xfrm>
            <a:off x="2811084" y="3783947"/>
            <a:ext cx="9681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일관성 있는 등장인물도 생성 가능</a:t>
            </a:r>
            <a:endParaRPr lang="en-US" altLang="ko-KR" sz="4000" dirty="0">
              <a:latin typeface="배달의민족 주아"/>
              <a:ea typeface="배달의민족 주아"/>
            </a:endParaRPr>
          </a:p>
        </p:txBody>
      </p:sp>
    </p:spTree>
    <p:extLst>
      <p:ext uri="{BB962C8B-B14F-4D97-AF65-F5344CB8AC3E}">
        <p14:creationId xmlns:p14="http://schemas.microsoft.com/office/powerpoint/2010/main" val="3425367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21B7E-4DD6-11AC-897A-74A6E8B53691}"/>
              </a:ext>
            </a:extLst>
          </p:cNvPr>
          <p:cNvSpPr txBox="1"/>
          <p:nvPr/>
        </p:nvSpPr>
        <p:spPr>
          <a:xfrm>
            <a:off x="792480" y="530116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목적</a:t>
            </a: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9F027B55-1393-501D-262E-A7DF90D67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D665-EB1A-48EC-22BE-5C7093EAD4C7}"/>
              </a:ext>
            </a:extLst>
          </p:cNvPr>
          <p:cNvSpPr txBox="1"/>
          <p:nvPr/>
        </p:nvSpPr>
        <p:spPr>
          <a:xfrm>
            <a:off x="792480" y="2085745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dirty="0">
                <a:latin typeface="배달의민족 주아"/>
                <a:ea typeface="배달의민족 주아"/>
              </a:rPr>
              <a:t>Target</a:t>
            </a:r>
            <a:r>
              <a:rPr lang="ko-KR" altLang="en-US" sz="4000" dirty="0">
                <a:latin typeface="배달의민족 주아"/>
                <a:ea typeface="배달의민족 주아"/>
              </a:rPr>
              <a:t> </a:t>
            </a:r>
            <a:r>
              <a:rPr lang="en-US" altLang="ko-KR" sz="4000" dirty="0">
                <a:latin typeface="배달의민족 주아"/>
                <a:ea typeface="배달의민족 주아"/>
              </a:rPr>
              <a:t>:</a:t>
            </a:r>
            <a:r>
              <a:rPr lang="ko-KR" altLang="en-US" sz="4000" dirty="0">
                <a:latin typeface="배달의민족 주아"/>
                <a:ea typeface="배달의민족 주아"/>
              </a:rPr>
              <a:t> 작가</a:t>
            </a:r>
            <a:endParaRPr lang="en-US" altLang="ko-KR" sz="4000" dirty="0">
              <a:latin typeface="배달의민족 주아"/>
              <a:ea typeface="배달의민족 주아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E46343-DE4A-8505-5DC3-7FAD95799C39}"/>
              </a:ext>
            </a:extLst>
          </p:cNvPr>
          <p:cNvSpPr txBox="1"/>
          <p:nvPr/>
        </p:nvSpPr>
        <p:spPr>
          <a:xfrm>
            <a:off x="868680" y="3429000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문제점 </a:t>
            </a:r>
            <a:r>
              <a:rPr lang="en-US" altLang="ko-KR" sz="4000" dirty="0">
                <a:latin typeface="배달의민족 주아"/>
                <a:ea typeface="배달의민족 주아"/>
              </a:rPr>
              <a:t>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7932B-AEDC-66C5-F67D-787EEFA89286}"/>
              </a:ext>
            </a:extLst>
          </p:cNvPr>
          <p:cNvSpPr txBox="1"/>
          <p:nvPr/>
        </p:nvSpPr>
        <p:spPr>
          <a:xfrm>
            <a:off x="2905125" y="3429000"/>
            <a:ext cx="6848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금전적 문제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시간적 문제</a:t>
            </a:r>
            <a:endParaRPr lang="en-US" altLang="ko-KR" sz="4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>
              <a:buAutoNum type="arabicPeriod"/>
            </a:pPr>
            <a:r>
              <a:rPr lang="ko-KR" altLang="en-US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의견의 즉시 반영이 어려움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etc.</a:t>
            </a:r>
          </a:p>
        </p:txBody>
      </p:sp>
      <p:pic>
        <p:nvPicPr>
          <p:cNvPr id="4" name="Google Shape;100;p3">
            <a:extLst>
              <a:ext uri="{FF2B5EF4-FFF2-40B4-BE49-F238E27FC236}">
                <a16:creationId xmlns:a16="http://schemas.microsoft.com/office/drawing/2014/main" id="{36B7BED9-9EB1-856F-DA9B-9A2E6C525E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7484" y="722730"/>
            <a:ext cx="1960575" cy="19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1;p3">
            <a:extLst>
              <a:ext uri="{FF2B5EF4-FFF2-40B4-BE49-F238E27FC236}">
                <a16:creationId xmlns:a16="http://schemas.microsoft.com/office/drawing/2014/main" id="{0B8308F8-F499-23A8-7E7A-15577165D79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38335" y="612406"/>
            <a:ext cx="20955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2;p3">
            <a:extLst>
              <a:ext uri="{FF2B5EF4-FFF2-40B4-BE49-F238E27FC236}">
                <a16:creationId xmlns:a16="http://schemas.microsoft.com/office/drawing/2014/main" id="{A236639B-0FA4-2AA5-7E76-DB37FD8DE30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2881" y="302411"/>
            <a:ext cx="914019" cy="9140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108;p3">
            <a:extLst>
              <a:ext uri="{FF2B5EF4-FFF2-40B4-BE49-F238E27FC236}">
                <a16:creationId xmlns:a16="http://schemas.microsoft.com/office/drawing/2014/main" id="{80AA44F7-60F2-953E-4120-FE24C6A9A300}"/>
              </a:ext>
            </a:extLst>
          </p:cNvPr>
          <p:cNvCxnSpPr>
            <a:cxnSpLocks/>
          </p:cNvCxnSpPr>
          <p:nvPr/>
        </p:nvCxnSpPr>
        <p:spPr>
          <a:xfrm>
            <a:off x="7361862" y="1477390"/>
            <a:ext cx="1596564" cy="12618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Google Shape;107;p3">
            <a:extLst>
              <a:ext uri="{FF2B5EF4-FFF2-40B4-BE49-F238E27FC236}">
                <a16:creationId xmlns:a16="http://schemas.microsoft.com/office/drawing/2014/main" id="{B2D90AA3-3EDE-3A47-5439-6DEDFAC4A03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12659" y="2186189"/>
            <a:ext cx="798019" cy="893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108;p3">
            <a:extLst>
              <a:ext uri="{FF2B5EF4-FFF2-40B4-BE49-F238E27FC236}">
                <a16:creationId xmlns:a16="http://schemas.microsoft.com/office/drawing/2014/main" id="{2D5E9405-C40F-9C64-D9E3-FDCC962F3D27}"/>
              </a:ext>
            </a:extLst>
          </p:cNvPr>
          <p:cNvCxnSpPr>
            <a:cxnSpLocks/>
          </p:cNvCxnSpPr>
          <p:nvPr/>
        </p:nvCxnSpPr>
        <p:spPr>
          <a:xfrm flipH="1">
            <a:off x="7269292" y="1896332"/>
            <a:ext cx="1689134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" name="Google Shape;106;p3">
            <a:extLst>
              <a:ext uri="{FF2B5EF4-FFF2-40B4-BE49-F238E27FC236}">
                <a16:creationId xmlns:a16="http://schemas.microsoft.com/office/drawing/2014/main" id="{CCF77760-8604-23BF-B075-F6F76C991BE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62136" y="722730"/>
            <a:ext cx="1833575" cy="1833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574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21B7E-4DD6-11AC-897A-74A6E8B53691}"/>
              </a:ext>
            </a:extLst>
          </p:cNvPr>
          <p:cNvSpPr txBox="1"/>
          <p:nvPr/>
        </p:nvSpPr>
        <p:spPr>
          <a:xfrm>
            <a:off x="792480" y="530116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주제</a:t>
            </a: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9F027B55-1393-501D-262E-A7DF90D67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2489E6-6B31-8DD5-D1AF-A616CF4EB724}"/>
              </a:ext>
            </a:extLst>
          </p:cNvPr>
          <p:cNvSpPr txBox="1"/>
          <p:nvPr/>
        </p:nvSpPr>
        <p:spPr>
          <a:xfrm>
            <a:off x="1840230" y="2512852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웹 소설 플랫폼</a:t>
            </a:r>
          </a:p>
        </p:txBody>
      </p:sp>
      <p:pic>
        <p:nvPicPr>
          <p:cNvPr id="1026" name="Picture 2" descr="더하기 PNG 일러스트 | 이미지 및 PSD 파일 | Pngtree에 무료 ...">
            <a:extLst>
              <a:ext uri="{FF2B5EF4-FFF2-40B4-BE49-F238E27FC236}">
                <a16:creationId xmlns:a16="http://schemas.microsoft.com/office/drawing/2014/main" id="{6DF4D262-9463-5968-DE02-1B2CE669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085745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C1D665-EB1A-48EC-22BE-5C7093EAD4C7}"/>
              </a:ext>
            </a:extLst>
          </p:cNvPr>
          <p:cNvSpPr txBox="1"/>
          <p:nvPr/>
        </p:nvSpPr>
        <p:spPr>
          <a:xfrm>
            <a:off x="7231380" y="2512852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등장인물 삽화</a:t>
            </a:r>
          </a:p>
        </p:txBody>
      </p:sp>
      <p:pic>
        <p:nvPicPr>
          <p:cNvPr id="1028" name="Picture 4" descr="웹툰, 웹소설 모아보기 - Google Play 앱">
            <a:extLst>
              <a:ext uri="{FF2B5EF4-FFF2-40B4-BE49-F238E27FC236}">
                <a16:creationId xmlns:a16="http://schemas.microsoft.com/office/drawing/2014/main" id="{277103A7-6859-E7E5-783F-E48092918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36478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사용자 - 무료 사람들개 아이콘">
            <a:extLst>
              <a:ext uri="{FF2B5EF4-FFF2-40B4-BE49-F238E27FC236}">
                <a16:creationId xmlns:a16="http://schemas.microsoft.com/office/drawing/2014/main" id="{7B764051-2603-50EF-79C8-7EB97D3AA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70" y="36478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22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21B7E-4DD6-11AC-897A-74A6E8B53691}"/>
              </a:ext>
            </a:extLst>
          </p:cNvPr>
          <p:cNvSpPr txBox="1"/>
          <p:nvPr/>
        </p:nvSpPr>
        <p:spPr>
          <a:xfrm>
            <a:off x="792480" y="530116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배달의민족 주아"/>
                <a:ea typeface="배달의민족 주아"/>
              </a:rPr>
              <a:t>전체 </a:t>
            </a:r>
            <a:r>
              <a:rPr lang="en-US" altLang="ko-KR" sz="4000" dirty="0">
                <a:latin typeface="배달의민족 주아"/>
                <a:ea typeface="배달의민족 주아"/>
              </a:rPr>
              <a:t>process</a:t>
            </a:r>
            <a:endParaRPr lang="ko-KR" altLang="en-US" sz="4000" dirty="0">
              <a:latin typeface="배달의민족 주아"/>
              <a:ea typeface="배달의민족 주아"/>
            </a:endParaRPr>
          </a:p>
        </p:txBody>
      </p:sp>
      <p:pic>
        <p:nvPicPr>
          <p:cNvPr id="7" name="그림 1">
            <a:extLst>
              <a:ext uri="{FF2B5EF4-FFF2-40B4-BE49-F238E27FC236}">
                <a16:creationId xmlns:a16="http://schemas.microsoft.com/office/drawing/2014/main" id="{9F027B55-1393-501D-262E-A7DF90D67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844FEB-F96D-7FF6-39FE-1853C69C25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7" y="1382767"/>
            <a:ext cx="9751696" cy="5475233"/>
          </a:xfrm>
          <a:prstGeom prst="roundRect">
            <a:avLst>
              <a:gd name="adj" fmla="val 16667"/>
            </a:avLst>
          </a:prstGeom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573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Graphic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 </a:t>
            </a:r>
            <a:r>
              <a:rPr lang="ko-KR" altLang="en-US" sz="6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기능 설명</a:t>
            </a:r>
          </a:p>
        </p:txBody>
      </p:sp>
      <p:sp>
        <p:nvSpPr>
          <p:cNvPr id="11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9680" y="3075057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>
                <a:latin typeface="배달의민족 주아"/>
                <a:ea typeface="배달의민족 주아"/>
              </a:rPr>
              <a:t>AI </a:t>
            </a:r>
            <a:r>
              <a:rPr lang="ko-KR" altLang="en-US" sz="4000">
                <a:latin typeface="배달의민족 주아"/>
                <a:ea typeface="배달의민족 주아"/>
              </a:rPr>
              <a:t>기능</a:t>
            </a:r>
          </a:p>
        </p:txBody>
      </p:sp>
      <p:cxnSp>
        <p:nvCxnSpPr>
          <p:cNvPr id="7" name="연결선: 구부러짐 6"/>
          <p:cNvCxnSpPr/>
          <p:nvPr/>
        </p:nvCxnSpPr>
        <p:spPr>
          <a:xfrm flipV="1">
            <a:off x="4673600" y="1615440"/>
            <a:ext cx="2235200" cy="18135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연결선: 구부러짐 8"/>
          <p:cNvCxnSpPr/>
          <p:nvPr/>
        </p:nvCxnSpPr>
        <p:spPr>
          <a:xfrm>
            <a:off x="4673600" y="3429441"/>
            <a:ext cx="2336800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연결선: 구부러짐 10"/>
          <p:cNvCxnSpPr/>
          <p:nvPr/>
        </p:nvCxnSpPr>
        <p:spPr>
          <a:xfrm>
            <a:off x="4749800" y="3442141"/>
            <a:ext cx="2159000" cy="180041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54240" y="1366743"/>
            <a:ext cx="3616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배달의민족 주아"/>
                <a:ea typeface="배달의민족 주아"/>
              </a:rPr>
              <a:t>등장인물 </a:t>
            </a:r>
            <a:r>
              <a:rPr lang="en-US" altLang="ko-KR" sz="2800">
                <a:latin typeface="배달의민족 주아"/>
                <a:ea typeface="배달의민족 주아"/>
              </a:rPr>
              <a:t>sample</a:t>
            </a:r>
            <a:r>
              <a:rPr lang="en-US" altLang="ko-KR" sz="2400">
                <a:latin typeface="배달의민족 주아"/>
                <a:ea typeface="배달의민족 주아"/>
              </a:rPr>
              <a:t> </a:t>
            </a:r>
            <a:r>
              <a:rPr lang="ko-KR" altLang="en-US" sz="2400">
                <a:latin typeface="배달의민족 주아"/>
                <a:ea typeface="배달의민족 주아"/>
              </a:rPr>
              <a:t>생성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54240" y="3226470"/>
            <a:ext cx="3616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배달의민족 주아"/>
                <a:ea typeface="배달의민족 주아"/>
              </a:rPr>
              <a:t>등장인물 학습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54240" y="5042505"/>
            <a:ext cx="36169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latin typeface="배달의민족 주아"/>
                <a:ea typeface="배달의민족 주아"/>
              </a:rPr>
              <a:t>등장인물 삽화 생성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8260080" y="2082800"/>
            <a:ext cx="0" cy="873760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8249920" y="3905470"/>
            <a:ext cx="0" cy="873760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1"/>
      <p:bldP spid="1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425341"/>
            <a:ext cx="5303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>
                <a:latin typeface="배달의민족 주아"/>
                <a:ea typeface="배달의민족 주아"/>
              </a:rPr>
              <a:t>등장인물 </a:t>
            </a:r>
            <a:r>
              <a:rPr lang="en-US" altLang="ko-KR" sz="4000">
                <a:latin typeface="배달의민족 주아"/>
                <a:ea typeface="배달의민족 주아"/>
              </a:rPr>
              <a:t>sample </a:t>
            </a:r>
            <a:r>
              <a:rPr lang="ko-KR" altLang="en-US" sz="4000">
                <a:latin typeface="배달의민족 주아"/>
                <a:ea typeface="배달의민족 주아"/>
              </a:rPr>
              <a:t>생성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413317" y="2702878"/>
            <a:ext cx="4363404" cy="2143125"/>
            <a:chOff x="2413317" y="2702878"/>
            <a:chExt cx="4363404" cy="2143125"/>
          </a:xfrm>
        </p:grpSpPr>
        <p:pic>
          <p:nvPicPr>
            <p:cNvPr id="1026" name="Picture 2" descr="작가 - 무료 사람들개 아이콘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413317" y="2702878"/>
              <a:ext cx="2143125" cy="2143125"/>
            </a:xfrm>
            <a:prstGeom prst="rect">
              <a:avLst/>
            </a:prstGeom>
            <a:noFill/>
          </p:spPr>
        </p:pic>
        <p:pic>
          <p:nvPicPr>
            <p:cNvPr id="1030" name="Picture 6" descr="아트필 - 화살표4/아이콘104/글자시트컷팅 스티커 제조 판매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171599" y="3027521"/>
              <a:ext cx="1605122" cy="1605122"/>
            </a:xfrm>
            <a:prstGeom prst="rect">
              <a:avLst/>
            </a:prstGeom>
            <a:noFill/>
          </p:spPr>
        </p:pic>
      </p:grpSp>
      <p:grpSp>
        <p:nvGrpSpPr>
          <p:cNvPr id="3" name="그룹 2"/>
          <p:cNvGrpSpPr/>
          <p:nvPr/>
        </p:nvGrpSpPr>
        <p:grpSpPr>
          <a:xfrm>
            <a:off x="7117398" y="2758519"/>
            <a:ext cx="2143125" cy="2143125"/>
            <a:chOff x="7117398" y="2758519"/>
            <a:chExt cx="2143125" cy="2143125"/>
          </a:xfrm>
        </p:grpSpPr>
        <p:pic>
          <p:nvPicPr>
            <p:cNvPr id="1032" name="Picture 8" descr="사람 - 무료 사회적인개 아이콘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7117398" y="2758519"/>
              <a:ext cx="2143125" cy="2143125"/>
            </a:xfrm>
            <a:prstGeom prst="rect">
              <a:avLst/>
            </a:prstGeom>
            <a:noFill/>
          </p:spPr>
        </p:pic>
        <p:pic>
          <p:nvPicPr>
            <p:cNvPr id="1034" name="Picture 10" descr="물음표 - 무료 모양과 기호개 아이콘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 rot="2673432">
              <a:off x="8603800" y="3082158"/>
              <a:ext cx="544056" cy="544056"/>
            </a:xfrm>
            <a:prstGeom prst="rect">
              <a:avLst/>
            </a:prstGeom>
            <a:noFill/>
          </p:spPr>
        </p:pic>
        <p:pic>
          <p:nvPicPr>
            <p:cNvPr id="2" name="Picture 10" descr="물음표 - 무료 모양과 기호개 아이콘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 rot="19525440">
              <a:off x="7363531" y="2773271"/>
              <a:ext cx="544056" cy="544056"/>
            </a:xfrm>
            <a:prstGeom prst="rect">
              <a:avLst/>
            </a:prstGeom>
            <a:noFill/>
          </p:spPr>
        </p:pic>
      </p:grpSp>
      <p:pic>
        <p:nvPicPr>
          <p:cNvPr id="23" name="Picture 14" descr="스마트폰/스마트폰 꾸미기/스마트폰 아이콘/아따맘마/아따맘마 아이콘/아따맘마 스마트폰 아이콘/ : 네이버 블로그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919792" y="3019210"/>
            <a:ext cx="1581249" cy="1830920"/>
          </a:xfrm>
          <a:prstGeom prst="rect">
            <a:avLst/>
          </a:prstGeom>
          <a:noFill/>
        </p:spPr>
      </p:pic>
      <p:pic>
        <p:nvPicPr>
          <p:cNvPr id="24" name="Picture 4" descr="네이버 웹툰] 연애혁명 등장인물 키 : 네이버 블로그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885989" y="3039059"/>
            <a:ext cx="1581249" cy="1479013"/>
          </a:xfrm>
          <a:prstGeom prst="rect">
            <a:avLst/>
          </a:prstGeom>
          <a:noFill/>
        </p:spPr>
      </p:pic>
      <p:pic>
        <p:nvPicPr>
          <p:cNvPr id="25" name="Picture 8" descr="사람 그림자, 컴퓨터 아이콘 사람 기호 Meridian Energy Group, Inc, 사람 아이콘 145444 |브라이언 르,  기타, 다른 사람, 실루엣 png | PNGWi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7398336" y="2367778"/>
            <a:ext cx="2821573" cy="2821573"/>
          </a:xfrm>
          <a:prstGeom prst="rect">
            <a:avLst/>
          </a:prstGeom>
          <a:noFill/>
        </p:spPr>
      </p:pic>
      <p:pic>
        <p:nvPicPr>
          <p:cNvPr id="26" name="Picture 10" descr="아트필 - 화살표 스티커 11/ 화살표 아이콘 스티커글자시트컷팅 스티커 제조 판매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 rot="5400000">
            <a:off x="5020896" y="2707005"/>
            <a:ext cx="2143125" cy="2143125"/>
          </a:xfrm>
          <a:prstGeom prst="rect">
            <a:avLst/>
          </a:prstGeom>
          <a:noFill/>
        </p:spPr>
      </p:pic>
      <p:pic>
        <p:nvPicPr>
          <p:cNvPr id="27" name="Picture 12" descr="잔망 루피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7856339" y="2924490"/>
            <a:ext cx="1708153" cy="1708153"/>
          </a:xfrm>
          <a:prstGeom prst="rect">
            <a:avLst/>
          </a:prstGeom>
          <a:noFill/>
        </p:spPr>
      </p:pic>
      <p:pic>
        <p:nvPicPr>
          <p:cNvPr id="1035" name="그림 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76063" y="1109324"/>
            <a:ext cx="4270042" cy="397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38164 -4.81481E-6 " pathEditMode="relative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469</Words>
  <Application>Microsoft Office PowerPoint</Application>
  <PresentationFormat>와이드스크린</PresentationFormat>
  <Paragraphs>103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배달의민족 주아</vt:lpstr>
      <vt:lpstr>Arial</vt:lpstr>
      <vt:lpstr>Office 테마</vt:lpstr>
      <vt:lpstr>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AI 기능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고범석</dc:creator>
  <cp:lastModifiedBy>미자 김</cp:lastModifiedBy>
  <cp:revision>23</cp:revision>
  <dcterms:created xsi:type="dcterms:W3CDTF">2023-03-28T07:28:54Z</dcterms:created>
  <dcterms:modified xsi:type="dcterms:W3CDTF">2023-06-13T13:26:02Z</dcterms:modified>
  <cp:version/>
</cp:coreProperties>
</file>